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DCB22-DFAE-4A78-A124-32138AF164BD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46E7A-AEBF-4DC1-BA0D-E5B41F725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9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878E4-5D5F-4EC0-8C26-1CE1A94FC3FF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9692D-9500-4C7E-B71D-421EE7FDB727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5141E-2596-4D8C-98FF-09C9FDA48B82}" type="datetime1">
              <a:rPr lang="en-US" smtClean="0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9508C-DD1F-4F35-BA16-AAB335CCA9F8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A1A19-94FB-46B5-8176-36E182080FDF}" type="datetime1">
              <a:rPr lang="en-US" smtClean="0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4250" y="163829"/>
            <a:ext cx="7175500" cy="1365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633220"/>
            <a:ext cx="8072119" cy="2076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55E88-5A76-41D4-8F41-7D024882599C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8509" y="2486659"/>
            <a:ext cx="75819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5" dirty="0">
                <a:latin typeface="Book Antiqua"/>
                <a:cs typeface="Book Antiqua"/>
              </a:rPr>
              <a:t>Four Main </a:t>
            </a:r>
            <a:r>
              <a:rPr sz="4800" spc="-10" dirty="0">
                <a:latin typeface="Book Antiqua"/>
                <a:cs typeface="Book Antiqua"/>
              </a:rPr>
              <a:t>Types </a:t>
            </a:r>
            <a:r>
              <a:rPr sz="4800" spc="-5" dirty="0">
                <a:latin typeface="Book Antiqua"/>
                <a:cs typeface="Book Antiqua"/>
              </a:rPr>
              <a:t>of</a:t>
            </a:r>
            <a:r>
              <a:rPr sz="4800" spc="-75" dirty="0">
                <a:latin typeface="Book Antiqua"/>
                <a:cs typeface="Book Antiqua"/>
              </a:rPr>
              <a:t> </a:t>
            </a:r>
            <a:r>
              <a:rPr sz="4800" spc="-5" dirty="0">
                <a:latin typeface="Book Antiqua"/>
                <a:cs typeface="Book Antiqua"/>
              </a:rPr>
              <a:t>Writing</a:t>
            </a:r>
            <a:endParaRPr sz="4800">
              <a:latin typeface="Book Antiqua"/>
              <a:cs typeface="Book Antiqu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48006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latin typeface="Aldhabi" pitchFamily="2" charset="-78"/>
                <a:cs typeface="Aldhabi" pitchFamily="2" charset="-78"/>
              </a:rPr>
              <a:t>Nisar</a:t>
            </a:r>
            <a:r>
              <a:rPr lang="en-US" sz="3600" dirty="0" smtClean="0">
                <a:latin typeface="Aldhabi" pitchFamily="2" charset="-78"/>
                <a:cs typeface="Aldhabi" pitchFamily="2" charset="-78"/>
              </a:rPr>
              <a:t> Ahmad</a:t>
            </a:r>
            <a:endParaRPr lang="en-US" sz="3600" dirty="0"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5275"/>
              </a:lnSpc>
              <a:spcBef>
                <a:spcPts val="100"/>
              </a:spcBef>
            </a:pPr>
            <a:r>
              <a:rPr spc="-5" dirty="0"/>
              <a:t>COMPARE and</a:t>
            </a:r>
            <a:r>
              <a:rPr spc="-50" dirty="0"/>
              <a:t> </a:t>
            </a:r>
            <a:r>
              <a:rPr spc="-5" dirty="0"/>
              <a:t>CONTRAST</a:t>
            </a:r>
          </a:p>
          <a:p>
            <a:pPr marR="143510" algn="ctr">
              <a:lnSpc>
                <a:spcPts val="5275"/>
              </a:lnSpc>
            </a:pPr>
            <a:r>
              <a:rPr dirty="0"/>
              <a:t>ESSAY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7487284" cy="207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34163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To </a:t>
            </a:r>
            <a:r>
              <a:rPr sz="3200" dirty="0">
                <a:latin typeface="Arial"/>
                <a:cs typeface="Arial"/>
              </a:rPr>
              <a:t>compare and </a:t>
            </a:r>
            <a:r>
              <a:rPr sz="3200" spc="-5" dirty="0">
                <a:latin typeface="Arial"/>
                <a:cs typeface="Arial"/>
              </a:rPr>
              <a:t>contrast </a:t>
            </a:r>
            <a:r>
              <a:rPr sz="3200" spc="-10" dirty="0">
                <a:latin typeface="Arial"/>
                <a:cs typeface="Arial"/>
              </a:rPr>
              <a:t>two </a:t>
            </a:r>
            <a:r>
              <a:rPr sz="3200" spc="-5" dirty="0">
                <a:latin typeface="Arial"/>
                <a:cs typeface="Arial"/>
              </a:rPr>
              <a:t>or </a:t>
            </a:r>
            <a:r>
              <a:rPr sz="3200" dirty="0">
                <a:latin typeface="Arial"/>
                <a:cs typeface="Arial"/>
              </a:rPr>
              <a:t>more  items </a:t>
            </a:r>
            <a:r>
              <a:rPr sz="3200" spc="-5" dirty="0">
                <a:latin typeface="Arial"/>
                <a:cs typeface="Arial"/>
              </a:rPr>
              <a:t>or</a:t>
            </a:r>
            <a:r>
              <a:rPr sz="3200" spc="-10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persons</a:t>
            </a:r>
            <a:endParaRPr sz="32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Can be </a:t>
            </a:r>
            <a:r>
              <a:rPr sz="3200" spc="-5" dirty="0">
                <a:latin typeface="Arial"/>
                <a:cs typeface="Arial"/>
              </a:rPr>
              <a:t>written in </a:t>
            </a:r>
            <a:r>
              <a:rPr sz="3200" dirty="0">
                <a:latin typeface="Arial"/>
                <a:cs typeface="Arial"/>
              </a:rPr>
              <a:t>block or point by</a:t>
            </a:r>
            <a:r>
              <a:rPr sz="3200" spc="-85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point  </a:t>
            </a:r>
            <a:r>
              <a:rPr sz="3200" spc="-5" dirty="0">
                <a:latin typeface="Arial"/>
                <a:cs typeface="Arial"/>
              </a:rPr>
              <a:t>format.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8669" y="421640"/>
            <a:ext cx="756030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latin typeface="Book Antiqua"/>
                <a:cs typeface="Book Antiqua"/>
              </a:rPr>
              <a:t>The basic steps in the writing</a:t>
            </a:r>
            <a:r>
              <a:rPr sz="3600" spc="-40" dirty="0">
                <a:latin typeface="Book Antiqua"/>
                <a:cs typeface="Book Antiqua"/>
              </a:rPr>
              <a:t> </a:t>
            </a:r>
            <a:r>
              <a:rPr sz="3600" spc="-5" dirty="0">
                <a:latin typeface="Book Antiqua"/>
                <a:cs typeface="Book Antiqua"/>
              </a:rPr>
              <a:t>process</a:t>
            </a:r>
            <a:endParaRPr sz="3600">
              <a:latin typeface="Book Antiqua"/>
              <a:cs typeface="Book Antiqu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996950"/>
            <a:ext cx="8456930" cy="457200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59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Book Antiqua"/>
                <a:cs typeface="Book Antiqua"/>
              </a:rPr>
              <a:t>Choose your</a:t>
            </a:r>
            <a:r>
              <a:rPr sz="2800" spc="-15" dirty="0">
                <a:latin typeface="Book Antiqua"/>
                <a:cs typeface="Book Antiqua"/>
              </a:rPr>
              <a:t> </a:t>
            </a:r>
            <a:r>
              <a:rPr sz="2800" spc="-10" dirty="0">
                <a:latin typeface="Book Antiqua"/>
                <a:cs typeface="Book Antiqua"/>
              </a:rPr>
              <a:t>topic</a:t>
            </a:r>
            <a:endParaRPr sz="28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359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Book Antiqua"/>
                <a:cs typeface="Book Antiqua"/>
              </a:rPr>
              <a:t>Think </a:t>
            </a:r>
            <a:r>
              <a:rPr sz="2800" dirty="0">
                <a:latin typeface="Book Antiqua"/>
                <a:cs typeface="Book Antiqua"/>
              </a:rPr>
              <a:t>about </a:t>
            </a:r>
            <a:r>
              <a:rPr sz="2800" spc="-5" dirty="0">
                <a:latin typeface="Book Antiqua"/>
                <a:cs typeface="Book Antiqua"/>
              </a:rPr>
              <a:t>your purpose for your</a:t>
            </a:r>
            <a:r>
              <a:rPr sz="2800" spc="-45" dirty="0">
                <a:latin typeface="Book Antiqua"/>
                <a:cs typeface="Book Antiqua"/>
              </a:rPr>
              <a:t> </a:t>
            </a:r>
            <a:r>
              <a:rPr sz="2800" dirty="0">
                <a:latin typeface="Book Antiqua"/>
                <a:cs typeface="Book Antiqua"/>
              </a:rPr>
              <a:t>essay</a:t>
            </a:r>
            <a:endParaRPr sz="2800">
              <a:latin typeface="Book Antiqua"/>
              <a:cs typeface="Book Antiqua"/>
            </a:endParaRPr>
          </a:p>
          <a:p>
            <a:pPr marL="355600" marR="5080" indent="-342900">
              <a:lnSpc>
                <a:spcPts val="3020"/>
              </a:lnSpc>
              <a:spcBef>
                <a:spcPts val="740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Book Antiqua"/>
                <a:cs typeface="Book Antiqua"/>
              </a:rPr>
              <a:t>Use free-writing </a:t>
            </a:r>
            <a:r>
              <a:rPr sz="2800" dirty="0">
                <a:latin typeface="Book Antiqua"/>
                <a:cs typeface="Book Antiqua"/>
              </a:rPr>
              <a:t>and </a:t>
            </a:r>
            <a:r>
              <a:rPr sz="2800" spc="-5" dirty="0">
                <a:latin typeface="Book Antiqua"/>
                <a:cs typeface="Book Antiqua"/>
              </a:rPr>
              <a:t>brainstorming to explore your  topic</a:t>
            </a:r>
            <a:endParaRPr sz="2800">
              <a:latin typeface="Book Antiqua"/>
              <a:cs typeface="Book Antiqua"/>
            </a:endParaRPr>
          </a:p>
          <a:p>
            <a:pPr marL="355600" marR="118745" indent="-342900">
              <a:lnSpc>
                <a:spcPts val="3020"/>
              </a:lnSpc>
              <a:spcBef>
                <a:spcPts val="700"/>
              </a:spcBef>
              <a:buFont typeface="Book Antiqua"/>
              <a:buChar char="•"/>
              <a:tabLst>
                <a:tab pos="443865" algn="l"/>
                <a:tab pos="444500" algn="l"/>
                <a:tab pos="1840864" algn="l"/>
              </a:tabLst>
            </a:pPr>
            <a:r>
              <a:rPr dirty="0"/>
              <a:t>	</a:t>
            </a:r>
            <a:r>
              <a:rPr sz="2800" spc="-5" dirty="0">
                <a:latin typeface="Book Antiqua"/>
                <a:cs typeface="Book Antiqua"/>
              </a:rPr>
              <a:t>Plan </a:t>
            </a:r>
            <a:r>
              <a:rPr sz="2800" dirty="0">
                <a:latin typeface="Book Antiqua"/>
                <a:cs typeface="Book Antiqua"/>
              </a:rPr>
              <a:t>an </a:t>
            </a:r>
            <a:r>
              <a:rPr sz="2800" spc="-5" dirty="0">
                <a:latin typeface="Book Antiqua"/>
                <a:cs typeface="Book Antiqua"/>
              </a:rPr>
              <a:t>outline of general structure </a:t>
            </a:r>
            <a:r>
              <a:rPr sz="2800" dirty="0">
                <a:latin typeface="Book Antiqua"/>
                <a:cs typeface="Book Antiqua"/>
              </a:rPr>
              <a:t>and  </a:t>
            </a:r>
            <a:r>
              <a:rPr sz="2800" spc="-5" dirty="0">
                <a:latin typeface="Book Antiqua"/>
                <a:cs typeface="Book Antiqua"/>
              </a:rPr>
              <a:t>content of</a:t>
            </a:r>
            <a:r>
              <a:rPr sz="2800" spc="15" dirty="0">
                <a:latin typeface="Book Antiqua"/>
                <a:cs typeface="Book Antiqua"/>
              </a:rPr>
              <a:t> </a:t>
            </a:r>
            <a:r>
              <a:rPr sz="2800" spc="-5" dirty="0">
                <a:latin typeface="Book Antiqua"/>
                <a:cs typeface="Book Antiqua"/>
              </a:rPr>
              <a:t>your	</a:t>
            </a:r>
            <a:r>
              <a:rPr sz="2800" dirty="0">
                <a:latin typeface="Book Antiqua"/>
                <a:cs typeface="Book Antiqua"/>
              </a:rPr>
              <a:t>essay</a:t>
            </a:r>
            <a:endParaRPr sz="2800">
              <a:latin typeface="Book Antiqua"/>
              <a:cs typeface="Book Antiqua"/>
            </a:endParaRPr>
          </a:p>
          <a:p>
            <a:pPr marL="444500" indent="-431800">
              <a:lnSpc>
                <a:spcPct val="100000"/>
              </a:lnSpc>
              <a:spcBef>
                <a:spcPts val="320"/>
              </a:spcBef>
              <a:buChar char="•"/>
              <a:tabLst>
                <a:tab pos="443865" algn="l"/>
                <a:tab pos="444500" algn="l"/>
              </a:tabLst>
            </a:pPr>
            <a:r>
              <a:rPr sz="2800" spc="-10" dirty="0">
                <a:latin typeface="Book Antiqua"/>
                <a:cs typeface="Book Antiqua"/>
              </a:rPr>
              <a:t>Write </a:t>
            </a:r>
            <a:r>
              <a:rPr sz="2800" spc="-5" dirty="0">
                <a:latin typeface="Book Antiqua"/>
                <a:cs typeface="Book Antiqua"/>
              </a:rPr>
              <a:t>your first</a:t>
            </a:r>
            <a:r>
              <a:rPr sz="2800" spc="-25" dirty="0">
                <a:latin typeface="Book Antiqua"/>
                <a:cs typeface="Book Antiqua"/>
              </a:rPr>
              <a:t> </a:t>
            </a:r>
            <a:r>
              <a:rPr sz="2800" spc="-5" dirty="0">
                <a:latin typeface="Book Antiqua"/>
                <a:cs typeface="Book Antiqua"/>
              </a:rPr>
              <a:t>draft</a:t>
            </a:r>
            <a:endParaRPr sz="28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359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Book Antiqua"/>
                <a:cs typeface="Book Antiqua"/>
              </a:rPr>
              <a:t>Get </a:t>
            </a:r>
            <a:r>
              <a:rPr sz="2800" dirty="0">
                <a:latin typeface="Book Antiqua"/>
                <a:cs typeface="Book Antiqua"/>
              </a:rPr>
              <a:t>an </a:t>
            </a:r>
            <a:r>
              <a:rPr sz="2800" spc="-5" dirty="0">
                <a:latin typeface="Book Antiqua"/>
                <a:cs typeface="Book Antiqua"/>
              </a:rPr>
              <a:t>outside</a:t>
            </a:r>
            <a:r>
              <a:rPr sz="2800" dirty="0">
                <a:latin typeface="Book Antiqua"/>
                <a:cs typeface="Book Antiqua"/>
              </a:rPr>
              <a:t> </a:t>
            </a:r>
            <a:r>
              <a:rPr sz="2800" spc="-10" dirty="0">
                <a:latin typeface="Book Antiqua"/>
                <a:cs typeface="Book Antiqua"/>
              </a:rPr>
              <a:t>opinion</a:t>
            </a:r>
            <a:endParaRPr sz="2800">
              <a:latin typeface="Book Antiqua"/>
              <a:cs typeface="Book Antiqua"/>
            </a:endParaRPr>
          </a:p>
          <a:p>
            <a:pPr marL="444500" indent="-431800">
              <a:lnSpc>
                <a:spcPct val="100000"/>
              </a:lnSpc>
              <a:spcBef>
                <a:spcPts val="359"/>
              </a:spcBef>
              <a:buChar char="•"/>
              <a:tabLst>
                <a:tab pos="443865" algn="l"/>
                <a:tab pos="444500" algn="l"/>
              </a:tabLst>
            </a:pPr>
            <a:r>
              <a:rPr sz="2800" spc="-10" dirty="0">
                <a:latin typeface="Book Antiqua"/>
                <a:cs typeface="Book Antiqua"/>
              </a:rPr>
              <a:t>Reread </a:t>
            </a:r>
            <a:r>
              <a:rPr sz="2800" spc="-5" dirty="0">
                <a:latin typeface="Book Antiqua"/>
                <a:cs typeface="Book Antiqua"/>
              </a:rPr>
              <a:t>your</a:t>
            </a:r>
            <a:r>
              <a:rPr sz="2800" spc="-25" dirty="0">
                <a:latin typeface="Book Antiqua"/>
                <a:cs typeface="Book Antiqua"/>
              </a:rPr>
              <a:t> </a:t>
            </a:r>
            <a:r>
              <a:rPr sz="2800" dirty="0">
                <a:latin typeface="Book Antiqua"/>
                <a:cs typeface="Book Antiqua"/>
              </a:rPr>
              <a:t>essay</a:t>
            </a:r>
            <a:endParaRPr sz="28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359"/>
              </a:spcBef>
              <a:buChar char="•"/>
              <a:tabLst>
                <a:tab pos="355600" algn="l"/>
              </a:tabLst>
            </a:pPr>
            <a:r>
              <a:rPr sz="2800" spc="-10" dirty="0">
                <a:latin typeface="Book Antiqua"/>
                <a:cs typeface="Book Antiqua"/>
              </a:rPr>
              <a:t>Add </a:t>
            </a:r>
            <a:r>
              <a:rPr sz="2800" spc="-5" dirty="0">
                <a:latin typeface="Book Antiqua"/>
                <a:cs typeface="Book Antiqua"/>
              </a:rPr>
              <a:t>finishing</a:t>
            </a:r>
            <a:r>
              <a:rPr sz="2800" spc="-20" dirty="0">
                <a:latin typeface="Book Antiqua"/>
                <a:cs typeface="Book Antiqua"/>
              </a:rPr>
              <a:t> </a:t>
            </a:r>
            <a:r>
              <a:rPr sz="2800" spc="-5" dirty="0">
                <a:latin typeface="Book Antiqua"/>
                <a:cs typeface="Book Antiqua"/>
              </a:rPr>
              <a:t>touches</a:t>
            </a:r>
            <a:endParaRPr sz="2800">
              <a:latin typeface="Book Antiqua"/>
              <a:cs typeface="Book Antiqu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12720" y="421640"/>
            <a:ext cx="371665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Book Antiqua"/>
                <a:cs typeface="Book Antiqua"/>
              </a:rPr>
              <a:t>Descriptive</a:t>
            </a:r>
            <a:r>
              <a:rPr sz="3600" b="1" spc="-35" dirty="0">
                <a:latin typeface="Book Antiqua"/>
                <a:cs typeface="Book Antiqua"/>
              </a:rPr>
              <a:t> </a:t>
            </a:r>
            <a:r>
              <a:rPr sz="3600" b="1" spc="-10" dirty="0">
                <a:latin typeface="Book Antiqua"/>
                <a:cs typeface="Book Antiqua"/>
              </a:rPr>
              <a:t>Essay</a:t>
            </a:r>
            <a:endParaRPr sz="3600">
              <a:latin typeface="Book Antiqua"/>
              <a:cs typeface="Book Antiqu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588770"/>
            <a:ext cx="8509000" cy="4504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Arial"/>
                <a:cs typeface="Arial"/>
              </a:rPr>
              <a:t>If </a:t>
            </a:r>
            <a:r>
              <a:rPr sz="2400" spc="-5" dirty="0">
                <a:latin typeface="Arial"/>
                <a:cs typeface="Arial"/>
              </a:rPr>
              <a:t>there's </a:t>
            </a:r>
            <a:r>
              <a:rPr sz="2400" spc="-10" dirty="0">
                <a:latin typeface="Arial"/>
                <a:cs typeface="Arial"/>
              </a:rPr>
              <a:t>one </a:t>
            </a:r>
            <a:r>
              <a:rPr sz="2400" spc="-5" dirty="0">
                <a:latin typeface="Arial"/>
                <a:cs typeface="Arial"/>
              </a:rPr>
              <a:t>thing you should </a:t>
            </a:r>
            <a:r>
              <a:rPr sz="2400" dirty="0">
                <a:latin typeface="Arial"/>
                <a:cs typeface="Arial"/>
              </a:rPr>
              <a:t>remember </a:t>
            </a:r>
            <a:r>
              <a:rPr sz="2400" spc="-5" dirty="0">
                <a:latin typeface="Arial"/>
                <a:cs typeface="Arial"/>
              </a:rPr>
              <a:t>as you write your  descriptive essay, it's </a:t>
            </a:r>
            <a:r>
              <a:rPr sz="2400" dirty="0">
                <a:latin typeface="Arial"/>
                <a:cs typeface="Arial"/>
              </a:rPr>
              <a:t>the famous </a:t>
            </a:r>
            <a:r>
              <a:rPr sz="2400" spc="-5" dirty="0">
                <a:latin typeface="Arial"/>
                <a:cs typeface="Arial"/>
              </a:rPr>
              <a:t>saying: show </a:t>
            </a:r>
            <a:r>
              <a:rPr sz="2400" spc="-10" dirty="0">
                <a:latin typeface="Arial"/>
                <a:cs typeface="Arial"/>
              </a:rPr>
              <a:t>don't </a:t>
            </a:r>
            <a:r>
              <a:rPr sz="2400" spc="-5" dirty="0">
                <a:latin typeface="Arial"/>
                <a:cs typeface="Arial"/>
              </a:rPr>
              <a:t>tell. But  what's </a:t>
            </a:r>
            <a:r>
              <a:rPr sz="2400" dirty="0">
                <a:latin typeface="Arial"/>
                <a:cs typeface="Arial"/>
              </a:rPr>
              <a:t>the </a:t>
            </a:r>
            <a:r>
              <a:rPr sz="2400" spc="-5" dirty="0">
                <a:latin typeface="Arial"/>
                <a:cs typeface="Arial"/>
              </a:rPr>
              <a:t>difference between showing </a:t>
            </a:r>
            <a:r>
              <a:rPr sz="2400" spc="-10" dirty="0">
                <a:latin typeface="Arial"/>
                <a:cs typeface="Arial"/>
              </a:rPr>
              <a:t>and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telling?</a:t>
            </a:r>
            <a:endParaRPr sz="2400">
              <a:latin typeface="Arial"/>
              <a:cs typeface="Arial"/>
            </a:endParaRPr>
          </a:p>
          <a:p>
            <a:pPr marL="355600" marR="3440429" indent="-342900">
              <a:lnSpc>
                <a:spcPts val="6959"/>
              </a:lnSpc>
              <a:spcBef>
                <a:spcPts val="900"/>
              </a:spcBef>
            </a:pPr>
            <a:r>
              <a:rPr sz="2400" spc="-10" dirty="0">
                <a:latin typeface="Arial"/>
                <a:cs typeface="Arial"/>
              </a:rPr>
              <a:t>Consider </a:t>
            </a:r>
            <a:r>
              <a:rPr sz="2400" spc="-5" dirty="0">
                <a:latin typeface="Arial"/>
                <a:cs typeface="Arial"/>
              </a:rPr>
              <a:t>these </a:t>
            </a:r>
            <a:r>
              <a:rPr sz="2400" dirty="0">
                <a:latin typeface="Arial"/>
                <a:cs typeface="Arial"/>
              </a:rPr>
              <a:t>two </a:t>
            </a:r>
            <a:r>
              <a:rPr sz="2400" spc="-5" dirty="0">
                <a:latin typeface="Arial"/>
                <a:cs typeface="Arial"/>
              </a:rPr>
              <a:t>simple examples:  </a:t>
            </a:r>
            <a:r>
              <a:rPr sz="2400" dirty="0">
                <a:latin typeface="Arial"/>
                <a:cs typeface="Arial"/>
              </a:rPr>
              <a:t>I </a:t>
            </a:r>
            <a:r>
              <a:rPr sz="2400" spc="-5" dirty="0">
                <a:latin typeface="Arial"/>
                <a:cs typeface="Arial"/>
              </a:rPr>
              <a:t>grew tired after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dinner.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750">
              <a:latin typeface="Times New Roman"/>
              <a:cs typeface="Times New Roman"/>
            </a:endParaRPr>
          </a:p>
          <a:p>
            <a:pPr marL="355600" marR="186690" algn="just">
              <a:lnSpc>
                <a:spcPct val="100000"/>
              </a:lnSpc>
            </a:pPr>
            <a:r>
              <a:rPr sz="2400" spc="-10" dirty="0">
                <a:latin typeface="Arial"/>
                <a:cs typeface="Arial"/>
              </a:rPr>
              <a:t>As </a:t>
            </a:r>
            <a:r>
              <a:rPr sz="2400" dirty="0">
                <a:latin typeface="Arial"/>
                <a:cs typeface="Arial"/>
              </a:rPr>
              <a:t>I </a:t>
            </a:r>
            <a:r>
              <a:rPr sz="2400" spc="-10" dirty="0">
                <a:latin typeface="Arial"/>
                <a:cs typeface="Arial"/>
              </a:rPr>
              <a:t>leaned </a:t>
            </a:r>
            <a:r>
              <a:rPr sz="2400" spc="-5" dirty="0">
                <a:latin typeface="Arial"/>
                <a:cs typeface="Arial"/>
              </a:rPr>
              <a:t>back </a:t>
            </a:r>
            <a:r>
              <a:rPr sz="2400" spc="-10" dirty="0">
                <a:latin typeface="Arial"/>
                <a:cs typeface="Arial"/>
              </a:rPr>
              <a:t>and </a:t>
            </a:r>
            <a:r>
              <a:rPr sz="2400" spc="-5" dirty="0">
                <a:latin typeface="Arial"/>
                <a:cs typeface="Arial"/>
              </a:rPr>
              <a:t>rested </a:t>
            </a:r>
            <a:r>
              <a:rPr sz="2400" spc="10" dirty="0">
                <a:latin typeface="Arial"/>
                <a:cs typeface="Arial"/>
              </a:rPr>
              <a:t>my </a:t>
            </a:r>
            <a:r>
              <a:rPr sz="2400" spc="-10" dirty="0">
                <a:latin typeface="Arial"/>
                <a:cs typeface="Arial"/>
              </a:rPr>
              <a:t>head against </a:t>
            </a:r>
            <a:r>
              <a:rPr sz="2400" spc="-5" dirty="0">
                <a:latin typeface="Arial"/>
                <a:cs typeface="Arial"/>
              </a:rPr>
              <a:t>the top </a:t>
            </a:r>
            <a:r>
              <a:rPr sz="2400" dirty="0">
                <a:latin typeface="Arial"/>
                <a:cs typeface="Arial"/>
              </a:rPr>
              <a:t>of </a:t>
            </a:r>
            <a:r>
              <a:rPr sz="2400" spc="-5" dirty="0">
                <a:latin typeface="Arial"/>
                <a:cs typeface="Arial"/>
              </a:rPr>
              <a:t>the  chair, </a:t>
            </a:r>
            <a:r>
              <a:rPr sz="2400" spc="10" dirty="0">
                <a:latin typeface="Arial"/>
                <a:cs typeface="Arial"/>
              </a:rPr>
              <a:t>my </a:t>
            </a:r>
            <a:r>
              <a:rPr sz="2400" spc="-5" dirty="0">
                <a:latin typeface="Arial"/>
                <a:cs typeface="Arial"/>
              </a:rPr>
              <a:t>eyelids </a:t>
            </a:r>
            <a:r>
              <a:rPr sz="2400" spc="-10" dirty="0">
                <a:latin typeface="Arial"/>
                <a:cs typeface="Arial"/>
              </a:rPr>
              <a:t>began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feel </a:t>
            </a:r>
            <a:r>
              <a:rPr sz="2400" spc="-10" dirty="0">
                <a:latin typeface="Arial"/>
                <a:cs typeface="Arial"/>
              </a:rPr>
              <a:t>heavy, </a:t>
            </a:r>
            <a:r>
              <a:rPr sz="2400" spc="-5" dirty="0">
                <a:latin typeface="Arial"/>
                <a:cs typeface="Arial"/>
              </a:rPr>
              <a:t>and </a:t>
            </a:r>
            <a:r>
              <a:rPr sz="2400" dirty="0">
                <a:latin typeface="Arial"/>
                <a:cs typeface="Arial"/>
              </a:rPr>
              <a:t>the </a:t>
            </a:r>
            <a:r>
              <a:rPr sz="2400" spc="-10" dirty="0">
                <a:latin typeface="Arial"/>
                <a:cs typeface="Arial"/>
              </a:rPr>
              <a:t>edges </a:t>
            </a:r>
            <a:r>
              <a:rPr sz="2400" spc="-5" dirty="0">
                <a:latin typeface="Arial"/>
                <a:cs typeface="Arial"/>
              </a:rPr>
              <a:t>of the  </a:t>
            </a:r>
            <a:r>
              <a:rPr sz="2400" dirty="0">
                <a:latin typeface="Arial"/>
                <a:cs typeface="Arial"/>
              </a:rPr>
              <a:t>empty </a:t>
            </a:r>
            <a:r>
              <a:rPr sz="2400" spc="-5" dirty="0">
                <a:latin typeface="Arial"/>
                <a:cs typeface="Arial"/>
              </a:rPr>
              <a:t>plate in </a:t>
            </a:r>
            <a:r>
              <a:rPr sz="2400" dirty="0">
                <a:latin typeface="Arial"/>
                <a:cs typeface="Arial"/>
              </a:rPr>
              <a:t>front </a:t>
            </a:r>
            <a:r>
              <a:rPr sz="2400" spc="-5" dirty="0">
                <a:latin typeface="Arial"/>
                <a:cs typeface="Arial"/>
              </a:rPr>
              <a:t>of </a:t>
            </a:r>
            <a:r>
              <a:rPr sz="2400" spc="5" dirty="0">
                <a:latin typeface="Arial"/>
                <a:cs typeface="Arial"/>
              </a:rPr>
              <a:t>me </a:t>
            </a:r>
            <a:r>
              <a:rPr sz="2400" spc="-5" dirty="0">
                <a:latin typeface="Arial"/>
                <a:cs typeface="Arial"/>
              </a:rPr>
              <a:t>blurred with the white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tablecloth.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590" y="1069340"/>
            <a:ext cx="8292465" cy="1570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1600" marR="5080" indent="-88900" algn="just">
              <a:lnSpc>
                <a:spcPct val="120700"/>
              </a:lnSpc>
              <a:spcBef>
                <a:spcPts val="105"/>
              </a:spcBef>
            </a:pPr>
            <a:r>
              <a:rPr sz="2800" spc="-5" dirty="0">
                <a:latin typeface="Book Antiqua"/>
                <a:cs typeface="Book Antiqua"/>
              </a:rPr>
              <a:t>As you write your descriptive </a:t>
            </a:r>
            <a:r>
              <a:rPr sz="2800" dirty="0">
                <a:latin typeface="Book Antiqua"/>
                <a:cs typeface="Book Antiqua"/>
              </a:rPr>
              <a:t>essay, </a:t>
            </a:r>
            <a:r>
              <a:rPr sz="2800" spc="-5" dirty="0">
                <a:latin typeface="Book Antiqua"/>
                <a:cs typeface="Book Antiqua"/>
              </a:rPr>
              <a:t>the best way to  create </a:t>
            </a:r>
            <a:r>
              <a:rPr sz="2800" dirty="0">
                <a:latin typeface="Book Antiqua"/>
                <a:cs typeface="Book Antiqua"/>
              </a:rPr>
              <a:t>a </a:t>
            </a:r>
            <a:r>
              <a:rPr sz="2800" spc="-5" dirty="0">
                <a:latin typeface="Book Antiqua"/>
                <a:cs typeface="Book Antiqua"/>
              </a:rPr>
              <a:t>vivid experience for your readers </a:t>
            </a:r>
            <a:r>
              <a:rPr sz="2800" dirty="0">
                <a:latin typeface="Book Antiqua"/>
                <a:cs typeface="Book Antiqua"/>
              </a:rPr>
              <a:t>is </a:t>
            </a:r>
            <a:r>
              <a:rPr sz="2800" spc="-5" dirty="0">
                <a:latin typeface="Book Antiqua"/>
                <a:cs typeface="Book Antiqua"/>
              </a:rPr>
              <a:t>to focus  on the five</a:t>
            </a:r>
            <a:r>
              <a:rPr sz="2800" spc="-20" dirty="0">
                <a:latin typeface="Book Antiqua"/>
                <a:cs typeface="Book Antiqua"/>
              </a:rPr>
              <a:t> </a:t>
            </a:r>
            <a:r>
              <a:rPr sz="2800" spc="-5" dirty="0">
                <a:latin typeface="Book Antiqua"/>
                <a:cs typeface="Book Antiqua"/>
              </a:rPr>
              <a:t>senses.</a:t>
            </a:r>
            <a:endParaRPr sz="2800">
              <a:latin typeface="Book Antiqua"/>
              <a:cs typeface="Book Antiqu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16989" y="3130550"/>
            <a:ext cx="1095375" cy="223393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00"/>
              </a:spcBef>
              <a:buChar char="•"/>
              <a:tabLst>
                <a:tab pos="241300" algn="l"/>
              </a:tabLst>
            </a:pPr>
            <a:r>
              <a:rPr sz="2400" spc="-5" dirty="0">
                <a:latin typeface="Book Antiqua"/>
                <a:cs typeface="Book Antiqua"/>
              </a:rPr>
              <a:t>sight</a:t>
            </a:r>
            <a:endParaRPr sz="2400">
              <a:latin typeface="Book Antiqua"/>
              <a:cs typeface="Book Antiqua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241300" algn="l"/>
              </a:tabLst>
            </a:pPr>
            <a:r>
              <a:rPr sz="2400" dirty="0">
                <a:latin typeface="Book Antiqua"/>
                <a:cs typeface="Book Antiqua"/>
              </a:rPr>
              <a:t>s</a:t>
            </a:r>
            <a:r>
              <a:rPr sz="2400" spc="-5" dirty="0">
                <a:latin typeface="Book Antiqua"/>
                <a:cs typeface="Book Antiqua"/>
              </a:rPr>
              <a:t>ou</a:t>
            </a:r>
            <a:r>
              <a:rPr sz="2400" spc="-10" dirty="0">
                <a:latin typeface="Book Antiqua"/>
                <a:cs typeface="Book Antiqua"/>
              </a:rPr>
              <a:t>n</a:t>
            </a:r>
            <a:r>
              <a:rPr sz="2400" dirty="0">
                <a:latin typeface="Book Antiqua"/>
                <a:cs typeface="Book Antiqua"/>
              </a:rPr>
              <a:t>d</a:t>
            </a:r>
            <a:endParaRPr sz="2400">
              <a:latin typeface="Book Antiqua"/>
              <a:cs typeface="Book Antiqua"/>
            </a:endParaRPr>
          </a:p>
          <a:p>
            <a:pPr marL="241300" indent="-228600">
              <a:lnSpc>
                <a:spcPct val="100000"/>
              </a:lnSpc>
              <a:spcBef>
                <a:spcPts val="590"/>
              </a:spcBef>
              <a:buChar char="•"/>
              <a:tabLst>
                <a:tab pos="241300" algn="l"/>
              </a:tabLst>
            </a:pPr>
            <a:r>
              <a:rPr sz="2400" spc="-5" dirty="0">
                <a:latin typeface="Book Antiqua"/>
                <a:cs typeface="Book Antiqua"/>
              </a:rPr>
              <a:t>smell</a:t>
            </a:r>
            <a:endParaRPr sz="2400">
              <a:latin typeface="Book Antiqua"/>
              <a:cs typeface="Book Antiqua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241300" algn="l"/>
              </a:tabLst>
            </a:pPr>
            <a:r>
              <a:rPr sz="2400" spc="-5" dirty="0">
                <a:latin typeface="Book Antiqua"/>
                <a:cs typeface="Book Antiqua"/>
              </a:rPr>
              <a:t>touch</a:t>
            </a:r>
            <a:endParaRPr sz="2400">
              <a:latin typeface="Book Antiqua"/>
              <a:cs typeface="Book Antiqua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241300" algn="l"/>
              </a:tabLst>
            </a:pPr>
            <a:r>
              <a:rPr sz="2400" spc="-5" dirty="0">
                <a:latin typeface="Book Antiqua"/>
                <a:cs typeface="Book Antiqua"/>
              </a:rPr>
              <a:t>taste</a:t>
            </a:r>
            <a:endParaRPr sz="2400">
              <a:latin typeface="Book Antiqua"/>
              <a:cs typeface="Book Antiqu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988059"/>
            <a:ext cx="675005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Book Antiqua"/>
                <a:cs typeface="Book Antiqua"/>
              </a:rPr>
              <a:t>Tips </a:t>
            </a:r>
            <a:r>
              <a:rPr sz="3200" b="1" dirty="0">
                <a:latin typeface="Book Antiqua"/>
                <a:cs typeface="Book Antiqua"/>
              </a:rPr>
              <a:t>for </a:t>
            </a:r>
            <a:r>
              <a:rPr sz="3200" b="1" spc="-5" dirty="0">
                <a:latin typeface="Book Antiqua"/>
                <a:cs typeface="Book Antiqua"/>
              </a:rPr>
              <a:t>Writing </a:t>
            </a:r>
            <a:r>
              <a:rPr sz="3200" b="1" dirty="0">
                <a:latin typeface="Book Antiqua"/>
                <a:cs typeface="Book Antiqua"/>
              </a:rPr>
              <a:t>a </a:t>
            </a:r>
            <a:r>
              <a:rPr sz="3200" b="1" spc="-5" dirty="0">
                <a:latin typeface="Book Antiqua"/>
                <a:cs typeface="Book Antiqua"/>
              </a:rPr>
              <a:t>Descriptive</a:t>
            </a:r>
            <a:r>
              <a:rPr sz="3200" b="1" spc="30" dirty="0">
                <a:latin typeface="Book Antiqua"/>
                <a:cs typeface="Book Antiqua"/>
              </a:rPr>
              <a:t> </a:t>
            </a:r>
            <a:r>
              <a:rPr sz="3200" b="1" dirty="0">
                <a:latin typeface="Book Antiqua"/>
                <a:cs typeface="Book Antiqua"/>
              </a:rPr>
              <a:t>Essay</a:t>
            </a:r>
            <a:endParaRPr sz="3200">
              <a:latin typeface="Book Antiqua"/>
              <a:cs typeface="Book Antiqu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1640" y="1478279"/>
            <a:ext cx="637476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25270" algn="l"/>
                <a:tab pos="1993900" algn="l"/>
                <a:tab pos="4025265" algn="l"/>
                <a:tab pos="5163820" algn="l"/>
                <a:tab pos="5995035" algn="l"/>
              </a:tabLst>
            </a:pPr>
            <a:r>
              <a:rPr sz="2800" spc="-15" dirty="0">
                <a:latin typeface="Book Antiqua"/>
                <a:cs typeface="Book Antiqua"/>
              </a:rPr>
              <a:t>W</a:t>
            </a:r>
            <a:r>
              <a:rPr sz="2800" spc="-5" dirty="0">
                <a:latin typeface="Book Antiqua"/>
                <a:cs typeface="Book Antiqua"/>
              </a:rPr>
              <a:t>r</a:t>
            </a:r>
            <a:r>
              <a:rPr sz="2800" dirty="0">
                <a:latin typeface="Book Antiqua"/>
                <a:cs typeface="Book Antiqua"/>
              </a:rPr>
              <a:t>i</a:t>
            </a:r>
            <a:r>
              <a:rPr sz="2800" spc="-5" dirty="0">
                <a:latin typeface="Book Antiqua"/>
                <a:cs typeface="Book Antiqua"/>
              </a:rPr>
              <a:t>t</a:t>
            </a:r>
            <a:r>
              <a:rPr sz="2800" spc="-10" dirty="0">
                <a:latin typeface="Book Antiqua"/>
                <a:cs typeface="Book Antiqua"/>
              </a:rPr>
              <a:t>i</a:t>
            </a:r>
            <a:r>
              <a:rPr sz="2800" spc="-5" dirty="0">
                <a:latin typeface="Book Antiqua"/>
                <a:cs typeface="Book Antiqua"/>
              </a:rPr>
              <a:t>n</a:t>
            </a:r>
            <a:r>
              <a:rPr sz="2800" dirty="0">
                <a:latin typeface="Book Antiqua"/>
                <a:cs typeface="Book Antiqua"/>
              </a:rPr>
              <a:t>g	a	</a:t>
            </a:r>
            <a:r>
              <a:rPr sz="2800" spc="-15" dirty="0">
                <a:latin typeface="Book Antiqua"/>
                <a:cs typeface="Book Antiqua"/>
              </a:rPr>
              <a:t>d</a:t>
            </a:r>
            <a:r>
              <a:rPr sz="2800" spc="5" dirty="0">
                <a:latin typeface="Book Antiqua"/>
                <a:cs typeface="Book Antiqua"/>
              </a:rPr>
              <a:t>e</a:t>
            </a:r>
            <a:r>
              <a:rPr sz="2800" dirty="0">
                <a:latin typeface="Book Antiqua"/>
                <a:cs typeface="Book Antiqua"/>
              </a:rPr>
              <a:t>s</a:t>
            </a:r>
            <a:r>
              <a:rPr sz="2800" spc="-15" dirty="0">
                <a:latin typeface="Book Antiqua"/>
                <a:cs typeface="Book Antiqua"/>
              </a:rPr>
              <a:t>c</a:t>
            </a:r>
            <a:r>
              <a:rPr sz="2800" spc="-5" dirty="0">
                <a:latin typeface="Book Antiqua"/>
                <a:cs typeface="Book Antiqua"/>
              </a:rPr>
              <a:t>r</a:t>
            </a:r>
            <a:r>
              <a:rPr sz="2800" spc="-10" dirty="0">
                <a:latin typeface="Book Antiqua"/>
                <a:cs typeface="Book Antiqua"/>
              </a:rPr>
              <a:t>i</a:t>
            </a:r>
            <a:r>
              <a:rPr sz="2800" spc="-5" dirty="0">
                <a:latin typeface="Book Antiqua"/>
                <a:cs typeface="Book Antiqua"/>
              </a:rPr>
              <a:t>pt</a:t>
            </a:r>
            <a:r>
              <a:rPr sz="2800" dirty="0">
                <a:latin typeface="Book Antiqua"/>
                <a:cs typeface="Book Antiqua"/>
              </a:rPr>
              <a:t>i</a:t>
            </a:r>
            <a:r>
              <a:rPr sz="2800" spc="-5" dirty="0">
                <a:latin typeface="Book Antiqua"/>
                <a:cs typeface="Book Antiqua"/>
              </a:rPr>
              <a:t>v</a:t>
            </a:r>
            <a:r>
              <a:rPr sz="2800" dirty="0">
                <a:latin typeface="Book Antiqua"/>
                <a:cs typeface="Book Antiqua"/>
              </a:rPr>
              <a:t>e	essay	</a:t>
            </a:r>
            <a:r>
              <a:rPr sz="2800" spc="-5" dirty="0">
                <a:latin typeface="Book Antiqua"/>
                <a:cs typeface="Book Antiqua"/>
              </a:rPr>
              <a:t>ca</a:t>
            </a:r>
            <a:r>
              <a:rPr sz="2800" dirty="0">
                <a:latin typeface="Book Antiqua"/>
                <a:cs typeface="Book Antiqua"/>
              </a:rPr>
              <a:t>n	</a:t>
            </a:r>
            <a:r>
              <a:rPr sz="2800" spc="-5" dirty="0">
                <a:latin typeface="Book Antiqua"/>
                <a:cs typeface="Book Antiqua"/>
              </a:rPr>
              <a:t>be</a:t>
            </a:r>
            <a:endParaRPr sz="2800">
              <a:latin typeface="Book Antiqua"/>
              <a:cs typeface="Book Antiqu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61481" y="1478279"/>
            <a:ext cx="199453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81965" algn="l"/>
                <a:tab pos="1378585" algn="l"/>
              </a:tabLst>
            </a:pPr>
            <a:r>
              <a:rPr sz="2800" dirty="0">
                <a:latin typeface="Book Antiqua"/>
                <a:cs typeface="Book Antiqua"/>
              </a:rPr>
              <a:t>a	</a:t>
            </a:r>
            <a:r>
              <a:rPr sz="2800" spc="-10" dirty="0">
                <a:latin typeface="Book Antiqua"/>
                <a:cs typeface="Book Antiqua"/>
              </a:rPr>
              <a:t>ri</a:t>
            </a:r>
            <a:r>
              <a:rPr sz="2800" spc="-5" dirty="0">
                <a:latin typeface="Book Antiqua"/>
                <a:cs typeface="Book Antiqua"/>
              </a:rPr>
              <a:t>c</a:t>
            </a:r>
            <a:r>
              <a:rPr sz="2800" dirty="0">
                <a:latin typeface="Book Antiqua"/>
                <a:cs typeface="Book Antiqua"/>
              </a:rPr>
              <a:t>h	</a:t>
            </a:r>
            <a:r>
              <a:rPr sz="2800" spc="5" dirty="0">
                <a:latin typeface="Book Antiqua"/>
                <a:cs typeface="Book Antiqua"/>
              </a:rPr>
              <a:t>a</a:t>
            </a:r>
            <a:r>
              <a:rPr sz="2800" spc="-5" dirty="0">
                <a:latin typeface="Book Antiqua"/>
                <a:cs typeface="Book Antiqua"/>
              </a:rPr>
              <a:t>nd</a:t>
            </a:r>
            <a:endParaRPr sz="2800">
              <a:latin typeface="Book Antiqua"/>
              <a:cs typeface="Book Antiqu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39" y="1819909"/>
            <a:ext cx="8979535" cy="393954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355600" marR="5080" algn="just">
              <a:lnSpc>
                <a:spcPct val="80000"/>
              </a:lnSpc>
              <a:spcBef>
                <a:spcPts val="770"/>
              </a:spcBef>
            </a:pPr>
            <a:r>
              <a:rPr sz="2800" spc="-5" dirty="0">
                <a:latin typeface="Book Antiqua"/>
                <a:cs typeface="Book Antiqua"/>
              </a:rPr>
              <a:t>rewarding experience, but it can </a:t>
            </a:r>
            <a:r>
              <a:rPr sz="2800" dirty="0">
                <a:latin typeface="Book Antiqua"/>
                <a:cs typeface="Book Antiqua"/>
              </a:rPr>
              <a:t>also feel a</a:t>
            </a:r>
            <a:r>
              <a:rPr sz="2800" spc="545" dirty="0">
                <a:latin typeface="Book Antiqua"/>
                <a:cs typeface="Book Antiqua"/>
              </a:rPr>
              <a:t> </a:t>
            </a:r>
            <a:r>
              <a:rPr sz="2800" spc="-5" dirty="0">
                <a:latin typeface="Book Antiqua"/>
                <a:cs typeface="Book Antiqua"/>
              </a:rPr>
              <a:t>bit  </a:t>
            </a:r>
            <a:r>
              <a:rPr sz="2800" spc="-10" dirty="0">
                <a:latin typeface="Book Antiqua"/>
                <a:cs typeface="Book Antiqua"/>
              </a:rPr>
              <a:t>complicated. </a:t>
            </a:r>
            <a:r>
              <a:rPr sz="2800" spc="-5" dirty="0">
                <a:latin typeface="Book Antiqua"/>
                <a:cs typeface="Book Antiqua"/>
              </a:rPr>
              <a:t>It's helpful, therefore, to </a:t>
            </a:r>
            <a:r>
              <a:rPr sz="2800" dirty="0">
                <a:latin typeface="Book Antiqua"/>
                <a:cs typeface="Book Antiqua"/>
              </a:rPr>
              <a:t>keep a </a:t>
            </a:r>
            <a:r>
              <a:rPr sz="2800" spc="-5" dirty="0">
                <a:latin typeface="Book Antiqua"/>
                <a:cs typeface="Book Antiqua"/>
              </a:rPr>
              <a:t>quick  checklist of </a:t>
            </a:r>
            <a:r>
              <a:rPr sz="2800" dirty="0">
                <a:latin typeface="Book Antiqua"/>
                <a:cs typeface="Book Antiqua"/>
              </a:rPr>
              <a:t>the essential </a:t>
            </a:r>
            <a:r>
              <a:rPr sz="2800" spc="-5" dirty="0">
                <a:latin typeface="Book Antiqua"/>
                <a:cs typeface="Book Antiqua"/>
              </a:rPr>
              <a:t>questions to keep </a:t>
            </a:r>
            <a:r>
              <a:rPr sz="2800" dirty="0">
                <a:latin typeface="Book Antiqua"/>
                <a:cs typeface="Book Antiqua"/>
              </a:rPr>
              <a:t>in </a:t>
            </a:r>
            <a:r>
              <a:rPr sz="2800" spc="-5" dirty="0">
                <a:latin typeface="Book Antiqua"/>
                <a:cs typeface="Book Antiqua"/>
              </a:rPr>
              <a:t>mind </a:t>
            </a:r>
            <a:r>
              <a:rPr sz="2800" dirty="0">
                <a:latin typeface="Book Antiqua"/>
                <a:cs typeface="Book Antiqua"/>
              </a:rPr>
              <a:t>as  </a:t>
            </a:r>
            <a:r>
              <a:rPr sz="2800" spc="-5" dirty="0">
                <a:latin typeface="Book Antiqua"/>
                <a:cs typeface="Book Antiqua"/>
              </a:rPr>
              <a:t>you plan, draft, </a:t>
            </a:r>
            <a:r>
              <a:rPr sz="2800" dirty="0">
                <a:latin typeface="Book Antiqua"/>
                <a:cs typeface="Book Antiqua"/>
              </a:rPr>
              <a:t>and </a:t>
            </a:r>
            <a:r>
              <a:rPr sz="2800" spc="-5" dirty="0">
                <a:latin typeface="Book Antiqua"/>
                <a:cs typeface="Book Antiqua"/>
              </a:rPr>
              <a:t>revise your</a:t>
            </a:r>
            <a:r>
              <a:rPr sz="2800" spc="-30" dirty="0">
                <a:latin typeface="Book Antiqua"/>
                <a:cs typeface="Book Antiqua"/>
              </a:rPr>
              <a:t> </a:t>
            </a:r>
            <a:r>
              <a:rPr sz="2800" spc="-5" dirty="0">
                <a:latin typeface="Book Antiqua"/>
                <a:cs typeface="Book Antiqua"/>
              </a:rPr>
              <a:t>essay.</a:t>
            </a:r>
            <a:endParaRPr sz="2800">
              <a:latin typeface="Book Antiqua"/>
              <a:cs typeface="Book Antiqua"/>
            </a:endParaRPr>
          </a:p>
          <a:p>
            <a:pPr marL="355600">
              <a:lnSpc>
                <a:spcPct val="100000"/>
              </a:lnSpc>
              <a:spcBef>
                <a:spcPts val="2720"/>
              </a:spcBef>
            </a:pPr>
            <a:r>
              <a:rPr sz="3200" b="1" spc="-5" dirty="0">
                <a:latin typeface="Book Antiqua"/>
                <a:cs typeface="Book Antiqua"/>
              </a:rPr>
              <a:t>Planning </a:t>
            </a:r>
            <a:r>
              <a:rPr sz="3200" b="1" dirty="0">
                <a:latin typeface="Book Antiqua"/>
                <a:cs typeface="Book Antiqua"/>
              </a:rPr>
              <a:t>your descriptive</a:t>
            </a:r>
            <a:r>
              <a:rPr sz="3200" b="1" spc="-25" dirty="0">
                <a:latin typeface="Book Antiqua"/>
                <a:cs typeface="Book Antiqua"/>
              </a:rPr>
              <a:t> </a:t>
            </a:r>
            <a:r>
              <a:rPr sz="3200" b="1" dirty="0">
                <a:latin typeface="Book Antiqua"/>
                <a:cs typeface="Book Antiqua"/>
              </a:rPr>
              <a:t>essay:</a:t>
            </a:r>
            <a:endParaRPr sz="32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20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Book Antiqua"/>
                <a:cs typeface="Book Antiqua"/>
              </a:rPr>
              <a:t>What or who do you want to</a:t>
            </a:r>
            <a:r>
              <a:rPr sz="2800" spc="-60" dirty="0">
                <a:latin typeface="Book Antiqua"/>
                <a:cs typeface="Book Antiqua"/>
              </a:rPr>
              <a:t> </a:t>
            </a:r>
            <a:r>
              <a:rPr sz="2800" spc="-5" dirty="0">
                <a:latin typeface="Book Antiqua"/>
                <a:cs typeface="Book Antiqua"/>
              </a:rPr>
              <a:t>describe?</a:t>
            </a:r>
            <a:endParaRPr sz="28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30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Book Antiqua"/>
                <a:cs typeface="Book Antiqua"/>
              </a:rPr>
              <a:t>What </a:t>
            </a:r>
            <a:r>
              <a:rPr sz="2800" dirty="0">
                <a:latin typeface="Book Antiqua"/>
                <a:cs typeface="Book Antiqua"/>
              </a:rPr>
              <a:t>is </a:t>
            </a:r>
            <a:r>
              <a:rPr sz="2800" spc="-5" dirty="0">
                <a:latin typeface="Book Antiqua"/>
                <a:cs typeface="Book Antiqua"/>
              </a:rPr>
              <a:t>your reason for writing your</a:t>
            </a:r>
            <a:r>
              <a:rPr sz="2800" spc="-45" dirty="0">
                <a:latin typeface="Book Antiqua"/>
                <a:cs typeface="Book Antiqua"/>
              </a:rPr>
              <a:t> </a:t>
            </a:r>
            <a:r>
              <a:rPr sz="2800" spc="-10" dirty="0">
                <a:latin typeface="Book Antiqua"/>
                <a:cs typeface="Book Antiqua"/>
              </a:rPr>
              <a:t>description?</a:t>
            </a:r>
            <a:endParaRPr sz="2800">
              <a:latin typeface="Book Antiqua"/>
              <a:cs typeface="Book Antiqua"/>
            </a:endParaRPr>
          </a:p>
          <a:p>
            <a:pPr marL="355600" marR="855344" indent="-342900">
              <a:lnSpc>
                <a:spcPts val="2690"/>
              </a:lnSpc>
              <a:spcBef>
                <a:spcPts val="670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Book Antiqua"/>
                <a:cs typeface="Book Antiqua"/>
              </a:rPr>
              <a:t>What </a:t>
            </a:r>
            <a:r>
              <a:rPr sz="2800" dirty="0">
                <a:latin typeface="Book Antiqua"/>
                <a:cs typeface="Book Antiqua"/>
              </a:rPr>
              <a:t>are </a:t>
            </a:r>
            <a:r>
              <a:rPr sz="2800" spc="-5" dirty="0">
                <a:latin typeface="Book Antiqua"/>
                <a:cs typeface="Book Antiqua"/>
              </a:rPr>
              <a:t>the particular qualities </a:t>
            </a:r>
            <a:r>
              <a:rPr sz="2800" dirty="0">
                <a:latin typeface="Book Antiqua"/>
                <a:cs typeface="Book Antiqua"/>
              </a:rPr>
              <a:t>that </a:t>
            </a:r>
            <a:r>
              <a:rPr sz="2800" spc="-5" dirty="0">
                <a:latin typeface="Book Antiqua"/>
                <a:cs typeface="Book Antiqua"/>
              </a:rPr>
              <a:t>you want </a:t>
            </a:r>
            <a:r>
              <a:rPr sz="2800" dirty="0">
                <a:latin typeface="Arial"/>
                <a:cs typeface="Arial"/>
              </a:rPr>
              <a:t>to  </a:t>
            </a:r>
            <a:r>
              <a:rPr sz="2800" spc="-5" dirty="0">
                <a:latin typeface="Arial"/>
                <a:cs typeface="Arial"/>
              </a:rPr>
              <a:t>focus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on?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44139" y="86359"/>
            <a:ext cx="360426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" dirty="0">
                <a:latin typeface="Book Antiqua"/>
                <a:cs typeface="Book Antiqua"/>
              </a:rPr>
              <a:t>Narrative</a:t>
            </a:r>
            <a:r>
              <a:rPr sz="4000" spc="-70" dirty="0">
                <a:latin typeface="Book Antiqua"/>
                <a:cs typeface="Book Antiqua"/>
              </a:rPr>
              <a:t> </a:t>
            </a:r>
            <a:r>
              <a:rPr sz="4000" spc="-5" dirty="0">
                <a:latin typeface="Book Antiqua"/>
                <a:cs typeface="Book Antiqua"/>
              </a:rPr>
              <a:t>Essay</a:t>
            </a:r>
            <a:endParaRPr sz="4000">
              <a:latin typeface="Book Antiqua"/>
              <a:cs typeface="Book Antiqu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214120"/>
            <a:ext cx="8590280" cy="5097780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marR="775970" indent="-342900">
              <a:lnSpc>
                <a:spcPct val="79900"/>
              </a:lnSpc>
              <a:spcBef>
                <a:spcPts val="869"/>
              </a:spcBef>
              <a:buChar char="•"/>
              <a:tabLst>
                <a:tab pos="355600" algn="l"/>
              </a:tabLst>
            </a:pPr>
            <a:r>
              <a:rPr sz="3200" dirty="0">
                <a:latin typeface="Book Antiqua"/>
                <a:cs typeface="Book Antiqua"/>
              </a:rPr>
              <a:t>a </a:t>
            </a:r>
            <a:r>
              <a:rPr sz="3200" spc="-5" dirty="0">
                <a:latin typeface="Book Antiqua"/>
                <a:cs typeface="Book Antiqua"/>
              </a:rPr>
              <a:t>narrative essay </a:t>
            </a:r>
            <a:r>
              <a:rPr sz="3200" dirty="0">
                <a:latin typeface="Book Antiqua"/>
                <a:cs typeface="Book Antiqua"/>
              </a:rPr>
              <a:t>is a piece of writing </a:t>
            </a:r>
            <a:r>
              <a:rPr sz="3200" spc="-5" dirty="0">
                <a:latin typeface="Book Antiqua"/>
                <a:cs typeface="Book Antiqua"/>
              </a:rPr>
              <a:t>that  recreates </a:t>
            </a:r>
            <a:r>
              <a:rPr sz="3200" dirty="0">
                <a:latin typeface="Book Antiqua"/>
                <a:cs typeface="Book Antiqua"/>
              </a:rPr>
              <a:t>an </a:t>
            </a:r>
            <a:r>
              <a:rPr sz="3200" spc="-5" dirty="0">
                <a:latin typeface="Book Antiqua"/>
                <a:cs typeface="Book Antiqua"/>
              </a:rPr>
              <a:t>experience through</a:t>
            </a:r>
            <a:r>
              <a:rPr sz="3200" dirty="0">
                <a:latin typeface="Book Antiqua"/>
                <a:cs typeface="Book Antiqua"/>
              </a:rPr>
              <a:t> time.</a:t>
            </a:r>
            <a:endParaRPr sz="3200">
              <a:latin typeface="Book Antiqua"/>
              <a:cs typeface="Book Antiqua"/>
            </a:endParaRPr>
          </a:p>
          <a:p>
            <a:pPr marL="355600" marR="5080" indent="-342900">
              <a:lnSpc>
                <a:spcPct val="79900"/>
              </a:lnSpc>
              <a:spcBef>
                <a:spcPts val="790"/>
              </a:spcBef>
              <a:buChar char="•"/>
              <a:tabLst>
                <a:tab pos="355600" algn="l"/>
              </a:tabLst>
            </a:pPr>
            <a:r>
              <a:rPr sz="3200" spc="-5" dirty="0">
                <a:latin typeface="Book Antiqua"/>
                <a:cs typeface="Book Antiqua"/>
              </a:rPr>
              <a:t>can be </a:t>
            </a:r>
            <a:r>
              <a:rPr sz="3200" dirty="0">
                <a:latin typeface="Book Antiqua"/>
                <a:cs typeface="Book Antiqua"/>
              </a:rPr>
              <a:t>based on one of your </a:t>
            </a:r>
            <a:r>
              <a:rPr sz="3200" spc="-5" dirty="0">
                <a:latin typeface="Book Antiqua"/>
                <a:cs typeface="Book Antiqua"/>
              </a:rPr>
              <a:t>own experiences,  either </a:t>
            </a:r>
            <a:r>
              <a:rPr sz="3200" dirty="0">
                <a:latin typeface="Book Antiqua"/>
                <a:cs typeface="Book Antiqua"/>
              </a:rPr>
              <a:t>past or </a:t>
            </a:r>
            <a:r>
              <a:rPr sz="3200" spc="-5" dirty="0">
                <a:latin typeface="Book Antiqua"/>
                <a:cs typeface="Book Antiqua"/>
              </a:rPr>
              <a:t>present, </a:t>
            </a:r>
            <a:r>
              <a:rPr sz="3200" dirty="0">
                <a:latin typeface="Book Antiqua"/>
                <a:cs typeface="Book Antiqua"/>
              </a:rPr>
              <a:t>or </a:t>
            </a:r>
            <a:r>
              <a:rPr sz="3200" spc="-5" dirty="0">
                <a:latin typeface="Book Antiqua"/>
                <a:cs typeface="Book Antiqua"/>
              </a:rPr>
              <a:t>it </a:t>
            </a:r>
            <a:r>
              <a:rPr sz="3200" dirty="0">
                <a:latin typeface="Book Antiqua"/>
                <a:cs typeface="Book Antiqua"/>
              </a:rPr>
              <a:t>can be </a:t>
            </a:r>
            <a:r>
              <a:rPr sz="3200" spc="-5" dirty="0">
                <a:latin typeface="Book Antiqua"/>
                <a:cs typeface="Book Antiqua"/>
              </a:rPr>
              <a:t>based </a:t>
            </a:r>
            <a:r>
              <a:rPr sz="3200" dirty="0">
                <a:latin typeface="Book Antiqua"/>
                <a:cs typeface="Book Antiqua"/>
              </a:rPr>
              <a:t>on  </a:t>
            </a:r>
            <a:r>
              <a:rPr sz="3200" spc="-5" dirty="0">
                <a:latin typeface="Book Antiqua"/>
                <a:cs typeface="Book Antiqua"/>
              </a:rPr>
              <a:t>the experiences </a:t>
            </a:r>
            <a:r>
              <a:rPr sz="3200" dirty="0">
                <a:latin typeface="Book Antiqua"/>
                <a:cs typeface="Book Antiqua"/>
              </a:rPr>
              <a:t>of </a:t>
            </a:r>
            <a:r>
              <a:rPr sz="3200" spc="-5" dirty="0">
                <a:latin typeface="Book Antiqua"/>
                <a:cs typeface="Book Antiqua"/>
              </a:rPr>
              <a:t>someone</a:t>
            </a:r>
            <a:r>
              <a:rPr sz="3200" spc="5" dirty="0">
                <a:latin typeface="Book Antiqua"/>
                <a:cs typeface="Book Antiqua"/>
              </a:rPr>
              <a:t> </a:t>
            </a:r>
            <a:r>
              <a:rPr sz="3200" spc="-5" dirty="0">
                <a:latin typeface="Book Antiqua"/>
                <a:cs typeface="Book Antiqua"/>
              </a:rPr>
              <a:t>else.</a:t>
            </a:r>
            <a:endParaRPr sz="32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har char="•"/>
            </a:pPr>
            <a:endParaRPr sz="415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3600" spc="-5" dirty="0">
                <a:latin typeface="Book Antiqua"/>
                <a:cs typeface="Book Antiqua"/>
              </a:rPr>
              <a:t>First steps </a:t>
            </a:r>
            <a:r>
              <a:rPr sz="3600" dirty="0">
                <a:latin typeface="Book Antiqua"/>
                <a:cs typeface="Book Antiqua"/>
              </a:rPr>
              <a:t>for </a:t>
            </a:r>
            <a:r>
              <a:rPr sz="3600" spc="-5" dirty="0">
                <a:latin typeface="Book Antiqua"/>
                <a:cs typeface="Book Antiqua"/>
              </a:rPr>
              <a:t>writing </a:t>
            </a:r>
            <a:r>
              <a:rPr sz="3600" dirty="0">
                <a:latin typeface="Book Antiqua"/>
                <a:cs typeface="Book Antiqua"/>
              </a:rPr>
              <a:t>a </a:t>
            </a:r>
            <a:r>
              <a:rPr sz="3600" spc="-5" dirty="0">
                <a:latin typeface="Book Antiqua"/>
                <a:cs typeface="Book Antiqua"/>
              </a:rPr>
              <a:t>narrative</a:t>
            </a:r>
            <a:r>
              <a:rPr sz="3600" spc="-30" dirty="0">
                <a:latin typeface="Book Antiqua"/>
                <a:cs typeface="Book Antiqua"/>
              </a:rPr>
              <a:t> </a:t>
            </a:r>
            <a:r>
              <a:rPr sz="3600" spc="-5" dirty="0">
                <a:latin typeface="Book Antiqua"/>
                <a:cs typeface="Book Antiqua"/>
              </a:rPr>
              <a:t>essay:</a:t>
            </a:r>
            <a:endParaRPr sz="36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20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Book Antiqua"/>
                <a:cs typeface="Book Antiqua"/>
              </a:rPr>
              <a:t>Identify the experience </a:t>
            </a:r>
            <a:r>
              <a:rPr sz="2400" b="1" dirty="0">
                <a:latin typeface="Book Antiqua"/>
                <a:cs typeface="Book Antiqua"/>
              </a:rPr>
              <a:t>that </a:t>
            </a:r>
            <a:r>
              <a:rPr sz="2400" b="1" spc="-5" dirty="0">
                <a:latin typeface="Book Antiqua"/>
                <a:cs typeface="Book Antiqua"/>
              </a:rPr>
              <a:t>you </a:t>
            </a:r>
            <a:r>
              <a:rPr sz="2400" b="1" dirty="0">
                <a:latin typeface="Book Antiqua"/>
                <a:cs typeface="Book Antiqua"/>
              </a:rPr>
              <a:t>want to write </a:t>
            </a:r>
            <a:r>
              <a:rPr sz="2400" b="1" spc="-5" dirty="0">
                <a:latin typeface="Book Antiqua"/>
                <a:cs typeface="Book Antiqua"/>
              </a:rPr>
              <a:t>about.</a:t>
            </a:r>
            <a:endParaRPr sz="24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20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Book Antiqua"/>
                <a:cs typeface="Book Antiqua"/>
              </a:rPr>
              <a:t>Think about why the experience </a:t>
            </a:r>
            <a:r>
              <a:rPr sz="2400" b="1" dirty="0">
                <a:latin typeface="Book Antiqua"/>
                <a:cs typeface="Book Antiqua"/>
              </a:rPr>
              <a:t>is</a:t>
            </a:r>
            <a:r>
              <a:rPr sz="2400" b="1" spc="20" dirty="0">
                <a:latin typeface="Book Antiqua"/>
                <a:cs typeface="Book Antiqua"/>
              </a:rPr>
              <a:t> </a:t>
            </a:r>
            <a:r>
              <a:rPr sz="2400" b="1" spc="-5" dirty="0">
                <a:latin typeface="Book Antiqua"/>
                <a:cs typeface="Book Antiqua"/>
              </a:rPr>
              <a:t>significant.</a:t>
            </a:r>
            <a:endParaRPr sz="2400">
              <a:latin typeface="Book Antiqua"/>
              <a:cs typeface="Book Antiqua"/>
            </a:endParaRPr>
          </a:p>
          <a:p>
            <a:pPr marL="355600" marR="8255" indent="-342900">
              <a:lnSpc>
                <a:spcPct val="79900"/>
              </a:lnSpc>
              <a:spcBef>
                <a:spcPts val="600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Book Antiqua"/>
                <a:cs typeface="Book Antiqua"/>
              </a:rPr>
              <a:t>spend </a:t>
            </a:r>
            <a:r>
              <a:rPr sz="2400" b="1" dirty="0">
                <a:latin typeface="Book Antiqua"/>
                <a:cs typeface="Book Antiqua"/>
              </a:rPr>
              <a:t>a </a:t>
            </a:r>
            <a:r>
              <a:rPr sz="2400" b="1" spc="-10" dirty="0">
                <a:latin typeface="Book Antiqua"/>
                <a:cs typeface="Book Antiqua"/>
              </a:rPr>
              <a:t>good </a:t>
            </a:r>
            <a:r>
              <a:rPr sz="2400" b="1" spc="-5" dirty="0">
                <a:latin typeface="Book Antiqua"/>
                <a:cs typeface="Book Antiqua"/>
              </a:rPr>
              <a:t>deal of </a:t>
            </a:r>
            <a:r>
              <a:rPr sz="2400" b="1" dirty="0">
                <a:latin typeface="Book Antiqua"/>
                <a:cs typeface="Book Antiqua"/>
              </a:rPr>
              <a:t>time </a:t>
            </a:r>
            <a:r>
              <a:rPr sz="2400" b="1" spc="-5" dirty="0">
                <a:latin typeface="Book Antiqua"/>
                <a:cs typeface="Book Antiqua"/>
              </a:rPr>
              <a:t>drafting </a:t>
            </a:r>
            <a:r>
              <a:rPr sz="2400" b="1" spc="-10" dirty="0">
                <a:latin typeface="Book Antiqua"/>
                <a:cs typeface="Book Antiqua"/>
              </a:rPr>
              <a:t>your </a:t>
            </a:r>
            <a:r>
              <a:rPr sz="2400" b="1" spc="-5" dirty="0">
                <a:latin typeface="Book Antiqua"/>
                <a:cs typeface="Book Antiqua"/>
              </a:rPr>
              <a:t>recollections about  the </a:t>
            </a:r>
            <a:r>
              <a:rPr sz="2400" b="1" dirty="0">
                <a:latin typeface="Book Antiqua"/>
                <a:cs typeface="Book Antiqua"/>
              </a:rPr>
              <a:t>details </a:t>
            </a:r>
            <a:r>
              <a:rPr sz="2400" b="1" spc="-5" dirty="0">
                <a:latin typeface="Book Antiqua"/>
                <a:cs typeface="Book Antiqua"/>
              </a:rPr>
              <a:t>of the experience.</a:t>
            </a:r>
            <a:endParaRPr sz="24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20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Book Antiqua"/>
                <a:cs typeface="Book Antiqua"/>
              </a:rPr>
              <a:t>Create </a:t>
            </a:r>
            <a:r>
              <a:rPr sz="2400" b="1" dirty="0">
                <a:latin typeface="Book Antiqua"/>
                <a:cs typeface="Book Antiqua"/>
              </a:rPr>
              <a:t>an </a:t>
            </a:r>
            <a:r>
              <a:rPr sz="2400" b="1" spc="-5" dirty="0">
                <a:latin typeface="Book Antiqua"/>
                <a:cs typeface="Book Antiqua"/>
              </a:rPr>
              <a:t>outline of </a:t>
            </a:r>
            <a:r>
              <a:rPr sz="2400" b="1" dirty="0">
                <a:latin typeface="Book Antiqua"/>
                <a:cs typeface="Book Antiqua"/>
              </a:rPr>
              <a:t>the </a:t>
            </a:r>
            <a:r>
              <a:rPr sz="2400" b="1" spc="-5" dirty="0">
                <a:latin typeface="Book Antiqua"/>
                <a:cs typeface="Book Antiqua"/>
              </a:rPr>
              <a:t>basic parts of your</a:t>
            </a:r>
            <a:r>
              <a:rPr sz="2400" b="1" spc="20" dirty="0">
                <a:latin typeface="Book Antiqua"/>
                <a:cs typeface="Book Antiqua"/>
              </a:rPr>
              <a:t> </a:t>
            </a:r>
            <a:r>
              <a:rPr sz="2400" b="1" spc="-5" dirty="0">
                <a:latin typeface="Book Antiqua"/>
                <a:cs typeface="Book Antiqua"/>
              </a:rPr>
              <a:t>narrative.</a:t>
            </a:r>
            <a:endParaRPr sz="2400">
              <a:latin typeface="Book Antiqua"/>
              <a:cs typeface="Book Antiqu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640" y="1168400"/>
            <a:ext cx="64465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Arial"/>
                <a:cs typeface="Arial"/>
              </a:rPr>
              <a:t>Writing about the</a:t>
            </a:r>
            <a:r>
              <a:rPr sz="3600" b="1" spc="-90" dirty="0">
                <a:latin typeface="Arial"/>
                <a:cs typeface="Arial"/>
              </a:rPr>
              <a:t> </a:t>
            </a:r>
            <a:r>
              <a:rPr sz="3600" b="1" spc="-5" dirty="0">
                <a:latin typeface="Arial"/>
                <a:cs typeface="Arial"/>
              </a:rPr>
              <a:t>experience: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762759"/>
            <a:ext cx="8649970" cy="455549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55600" marR="1130935" indent="-342900" algn="just">
              <a:lnSpc>
                <a:spcPts val="3020"/>
              </a:lnSpc>
              <a:spcBef>
                <a:spcPts val="480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Using your outline, describe each part of </a:t>
            </a:r>
            <a:r>
              <a:rPr sz="2800" spc="-10" dirty="0">
                <a:latin typeface="Arial"/>
                <a:cs typeface="Arial"/>
              </a:rPr>
              <a:t>your  </a:t>
            </a:r>
            <a:r>
              <a:rPr sz="2800" spc="-5" dirty="0">
                <a:latin typeface="Arial"/>
                <a:cs typeface="Arial"/>
              </a:rPr>
              <a:t>narrative.</a:t>
            </a:r>
            <a:endParaRPr sz="2800">
              <a:latin typeface="Arial"/>
              <a:cs typeface="Arial"/>
            </a:endParaRPr>
          </a:p>
          <a:p>
            <a:pPr marL="355600" marR="5080" indent="-342900" algn="just">
              <a:lnSpc>
                <a:spcPct val="90000"/>
              </a:lnSpc>
              <a:spcBef>
                <a:spcPts val="655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Rather than telling your readers </a:t>
            </a:r>
            <a:r>
              <a:rPr sz="2800" spc="-10" dirty="0">
                <a:latin typeface="Arial"/>
                <a:cs typeface="Arial"/>
              </a:rPr>
              <a:t>what </a:t>
            </a:r>
            <a:r>
              <a:rPr sz="2800" spc="-5" dirty="0">
                <a:latin typeface="Arial"/>
                <a:cs typeface="Arial"/>
              </a:rPr>
              <a:t>happened, </a:t>
            </a:r>
            <a:r>
              <a:rPr sz="2800" dirty="0">
                <a:latin typeface="Arial"/>
                <a:cs typeface="Arial"/>
              </a:rPr>
              <a:t>use  vivid details </a:t>
            </a:r>
            <a:r>
              <a:rPr sz="2800" spc="-5" dirty="0">
                <a:latin typeface="Arial"/>
                <a:cs typeface="Arial"/>
              </a:rPr>
              <a:t>and descriptions </a:t>
            </a:r>
            <a:r>
              <a:rPr sz="2800" dirty="0">
                <a:latin typeface="Arial"/>
                <a:cs typeface="Arial"/>
              </a:rPr>
              <a:t>to </a:t>
            </a:r>
            <a:r>
              <a:rPr sz="2800" spc="-5" dirty="0">
                <a:latin typeface="Arial"/>
                <a:cs typeface="Arial"/>
              </a:rPr>
              <a:t>actually recreate the  experience for </a:t>
            </a:r>
            <a:r>
              <a:rPr sz="2800" spc="-10" dirty="0">
                <a:latin typeface="Arial"/>
                <a:cs typeface="Arial"/>
              </a:rPr>
              <a:t>your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readers.</a:t>
            </a:r>
            <a:endParaRPr sz="2800">
              <a:latin typeface="Arial"/>
              <a:cs typeface="Arial"/>
            </a:endParaRPr>
          </a:p>
          <a:p>
            <a:pPr marL="355600" marR="216535" indent="-342900">
              <a:lnSpc>
                <a:spcPct val="90000"/>
              </a:lnSpc>
              <a:spcBef>
                <a:spcPts val="68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/>
                <a:cs typeface="Arial"/>
              </a:rPr>
              <a:t>Think </a:t>
            </a:r>
            <a:r>
              <a:rPr sz="2800" dirty="0">
                <a:latin typeface="Arial"/>
                <a:cs typeface="Arial"/>
              </a:rPr>
              <a:t>like </a:t>
            </a:r>
            <a:r>
              <a:rPr sz="2800" spc="-5" dirty="0">
                <a:latin typeface="Arial"/>
                <a:cs typeface="Arial"/>
              </a:rPr>
              <a:t>your readers. Try </a:t>
            </a:r>
            <a:r>
              <a:rPr sz="2800" dirty="0">
                <a:latin typeface="Arial"/>
                <a:cs typeface="Arial"/>
              </a:rPr>
              <a:t>to remember </a:t>
            </a:r>
            <a:r>
              <a:rPr sz="2800" spc="-5" dirty="0">
                <a:latin typeface="Arial"/>
                <a:cs typeface="Arial"/>
              </a:rPr>
              <a:t>that </a:t>
            </a:r>
            <a:r>
              <a:rPr sz="2800" spc="-10" dirty="0">
                <a:latin typeface="Arial"/>
                <a:cs typeface="Arial"/>
              </a:rPr>
              <a:t>the  </a:t>
            </a:r>
            <a:r>
              <a:rPr sz="2800" spc="-5" dirty="0">
                <a:latin typeface="Arial"/>
                <a:cs typeface="Arial"/>
              </a:rPr>
              <a:t>information </a:t>
            </a:r>
            <a:r>
              <a:rPr sz="2800" dirty="0">
                <a:latin typeface="Arial"/>
                <a:cs typeface="Arial"/>
              </a:rPr>
              <a:t>you </a:t>
            </a:r>
            <a:r>
              <a:rPr sz="2800" spc="-5" dirty="0">
                <a:latin typeface="Arial"/>
                <a:cs typeface="Arial"/>
              </a:rPr>
              <a:t>present is </a:t>
            </a:r>
            <a:r>
              <a:rPr sz="2800" dirty="0">
                <a:latin typeface="Arial"/>
                <a:cs typeface="Arial"/>
              </a:rPr>
              <a:t>the only information </a:t>
            </a:r>
            <a:r>
              <a:rPr sz="2800" spc="-10" dirty="0">
                <a:latin typeface="Arial"/>
                <a:cs typeface="Arial"/>
              </a:rPr>
              <a:t>your  </a:t>
            </a:r>
            <a:r>
              <a:rPr sz="2800" spc="-5" dirty="0">
                <a:latin typeface="Arial"/>
                <a:cs typeface="Arial"/>
              </a:rPr>
              <a:t>readers </a:t>
            </a:r>
            <a:r>
              <a:rPr sz="2800" dirty="0">
                <a:latin typeface="Arial"/>
                <a:cs typeface="Arial"/>
              </a:rPr>
              <a:t>have </a:t>
            </a:r>
            <a:r>
              <a:rPr sz="2800" spc="-5" dirty="0">
                <a:latin typeface="Arial"/>
                <a:cs typeface="Arial"/>
              </a:rPr>
              <a:t>about the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experiences.</a:t>
            </a:r>
            <a:endParaRPr sz="2800">
              <a:latin typeface="Arial"/>
              <a:cs typeface="Arial"/>
            </a:endParaRPr>
          </a:p>
          <a:p>
            <a:pPr marL="355600" marR="179705" indent="-342900">
              <a:lnSpc>
                <a:spcPts val="3020"/>
              </a:lnSpc>
              <a:spcBef>
                <a:spcPts val="74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latin typeface="Arial"/>
                <a:cs typeface="Arial"/>
              </a:rPr>
              <a:t>Always </a:t>
            </a:r>
            <a:r>
              <a:rPr sz="2800" spc="-5" dirty="0">
                <a:latin typeface="Arial"/>
                <a:cs typeface="Arial"/>
              </a:rPr>
              <a:t>keep in </a:t>
            </a:r>
            <a:r>
              <a:rPr sz="2800" dirty="0">
                <a:latin typeface="Arial"/>
                <a:cs typeface="Arial"/>
              </a:rPr>
              <a:t>mind </a:t>
            </a:r>
            <a:r>
              <a:rPr sz="2800" spc="-5" dirty="0">
                <a:latin typeface="Arial"/>
                <a:cs typeface="Arial"/>
              </a:rPr>
              <a:t>that all of the </a:t>
            </a:r>
            <a:r>
              <a:rPr sz="2800" dirty="0">
                <a:latin typeface="Arial"/>
                <a:cs typeface="Arial"/>
              </a:rPr>
              <a:t>small </a:t>
            </a:r>
            <a:r>
              <a:rPr sz="2800" spc="-5" dirty="0">
                <a:latin typeface="Arial"/>
                <a:cs typeface="Arial"/>
              </a:rPr>
              <a:t>and  </a:t>
            </a:r>
            <a:r>
              <a:rPr sz="2800" dirty="0">
                <a:latin typeface="Arial"/>
                <a:cs typeface="Arial"/>
              </a:rPr>
              <a:t>seemingly </a:t>
            </a:r>
            <a:r>
              <a:rPr sz="2800" spc="-5" dirty="0">
                <a:latin typeface="Arial"/>
                <a:cs typeface="Arial"/>
              </a:rPr>
              <a:t>unimportant details known </a:t>
            </a:r>
            <a:r>
              <a:rPr sz="2800" dirty="0">
                <a:latin typeface="Arial"/>
                <a:cs typeface="Arial"/>
              </a:rPr>
              <a:t>to </a:t>
            </a:r>
            <a:r>
              <a:rPr sz="2800" spc="-10" dirty="0">
                <a:latin typeface="Arial"/>
                <a:cs typeface="Arial"/>
              </a:rPr>
              <a:t>you </a:t>
            </a:r>
            <a:r>
              <a:rPr sz="2800" spc="-5" dirty="0">
                <a:latin typeface="Arial"/>
                <a:cs typeface="Arial"/>
              </a:rPr>
              <a:t>are </a:t>
            </a:r>
            <a:r>
              <a:rPr sz="2800" dirty="0">
                <a:latin typeface="Arial"/>
                <a:cs typeface="Arial"/>
              </a:rPr>
              <a:t>not  </a:t>
            </a:r>
            <a:r>
              <a:rPr sz="2800" spc="-5" dirty="0">
                <a:latin typeface="Arial"/>
                <a:cs typeface="Arial"/>
              </a:rPr>
              <a:t>necessarily known </a:t>
            </a:r>
            <a:r>
              <a:rPr sz="2800" dirty="0">
                <a:latin typeface="Arial"/>
                <a:cs typeface="Arial"/>
              </a:rPr>
              <a:t>to your</a:t>
            </a:r>
            <a:r>
              <a:rPr sz="2800" spc="-3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readers.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38450" y="383540"/>
            <a:ext cx="34651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latin typeface="Book Antiqua"/>
                <a:cs typeface="Book Antiqua"/>
              </a:rPr>
              <a:t>Persuasive</a:t>
            </a:r>
            <a:r>
              <a:rPr sz="3600" spc="-65" dirty="0">
                <a:latin typeface="Book Antiqua"/>
                <a:cs typeface="Book Antiqua"/>
              </a:rPr>
              <a:t> </a:t>
            </a:r>
            <a:r>
              <a:rPr sz="3600" spc="-5" dirty="0">
                <a:latin typeface="Book Antiqua"/>
                <a:cs typeface="Book Antiqua"/>
              </a:rPr>
              <a:t>Essay</a:t>
            </a:r>
            <a:endParaRPr sz="3600">
              <a:latin typeface="Book Antiqua"/>
              <a:cs typeface="Book Antiqu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085850"/>
            <a:ext cx="8790305" cy="476885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355600" marR="654685" indent="-342900">
              <a:lnSpc>
                <a:spcPts val="3829"/>
              </a:lnSpc>
              <a:spcBef>
                <a:spcPts val="235"/>
              </a:spcBef>
              <a:tabLst>
                <a:tab pos="354965" algn="l"/>
              </a:tabLst>
            </a:pPr>
            <a:r>
              <a:rPr sz="4800" baseline="3472" dirty="0">
                <a:latin typeface="Book Antiqua"/>
                <a:cs typeface="Book Antiqua"/>
              </a:rPr>
              <a:t>-	</a:t>
            </a:r>
            <a:r>
              <a:rPr sz="3200" spc="-5" dirty="0">
                <a:latin typeface="Book Antiqua"/>
                <a:cs typeface="Book Antiqua"/>
              </a:rPr>
              <a:t>to convince </a:t>
            </a:r>
            <a:r>
              <a:rPr sz="3200" dirty="0">
                <a:latin typeface="Book Antiqua"/>
                <a:cs typeface="Book Antiqua"/>
              </a:rPr>
              <a:t>your audience </a:t>
            </a:r>
            <a:r>
              <a:rPr sz="3200" spc="-5" dirty="0">
                <a:latin typeface="Book Antiqua"/>
                <a:cs typeface="Book Antiqua"/>
              </a:rPr>
              <a:t>to </a:t>
            </a:r>
            <a:r>
              <a:rPr sz="3200" dirty="0">
                <a:latin typeface="Book Antiqua"/>
                <a:cs typeface="Book Antiqua"/>
              </a:rPr>
              <a:t>embrace </a:t>
            </a:r>
            <a:r>
              <a:rPr sz="3200" spc="-5" dirty="0">
                <a:latin typeface="Book Antiqua"/>
                <a:cs typeface="Book Antiqua"/>
              </a:rPr>
              <a:t>your  </a:t>
            </a:r>
            <a:r>
              <a:rPr sz="3200" dirty="0">
                <a:latin typeface="Book Antiqua"/>
                <a:cs typeface="Book Antiqua"/>
              </a:rPr>
              <a:t>idea or </a:t>
            </a:r>
            <a:r>
              <a:rPr sz="3200" spc="-5" dirty="0">
                <a:latin typeface="Book Antiqua"/>
                <a:cs typeface="Book Antiqua"/>
              </a:rPr>
              <a:t>point </a:t>
            </a:r>
            <a:r>
              <a:rPr sz="3200" dirty="0">
                <a:latin typeface="Book Antiqua"/>
                <a:cs typeface="Book Antiqua"/>
              </a:rPr>
              <a:t>of</a:t>
            </a:r>
            <a:r>
              <a:rPr sz="3200" spc="-5" dirty="0">
                <a:latin typeface="Book Antiqua"/>
                <a:cs typeface="Book Antiqua"/>
              </a:rPr>
              <a:t> </a:t>
            </a:r>
            <a:r>
              <a:rPr sz="3200" dirty="0">
                <a:latin typeface="Book Antiqua"/>
                <a:cs typeface="Book Antiqua"/>
              </a:rPr>
              <a:t>view</a:t>
            </a:r>
            <a:endParaRPr sz="32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4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b="1" spc="-5" dirty="0">
                <a:latin typeface="Book Antiqua"/>
                <a:cs typeface="Book Antiqua"/>
              </a:rPr>
              <a:t>Essential steps </a:t>
            </a:r>
            <a:r>
              <a:rPr sz="2800" b="1" dirty="0">
                <a:latin typeface="Book Antiqua"/>
                <a:cs typeface="Book Antiqua"/>
              </a:rPr>
              <a:t>for </a:t>
            </a:r>
            <a:r>
              <a:rPr sz="2800" b="1" spc="-5" dirty="0">
                <a:latin typeface="Book Antiqua"/>
                <a:cs typeface="Book Antiqua"/>
              </a:rPr>
              <a:t>writing </a:t>
            </a:r>
            <a:r>
              <a:rPr sz="2800" b="1" dirty="0">
                <a:latin typeface="Book Antiqua"/>
                <a:cs typeface="Book Antiqua"/>
              </a:rPr>
              <a:t>a </a:t>
            </a:r>
            <a:r>
              <a:rPr sz="2800" b="1" spc="-5" dirty="0">
                <a:latin typeface="Book Antiqua"/>
                <a:cs typeface="Book Antiqua"/>
              </a:rPr>
              <a:t>persuasive</a:t>
            </a:r>
            <a:r>
              <a:rPr sz="2800" b="1" spc="-70" dirty="0">
                <a:latin typeface="Book Antiqua"/>
                <a:cs typeface="Book Antiqua"/>
              </a:rPr>
              <a:t> </a:t>
            </a:r>
            <a:r>
              <a:rPr sz="2800" b="1" spc="-5" dirty="0">
                <a:latin typeface="Book Antiqua"/>
                <a:cs typeface="Book Antiqua"/>
              </a:rPr>
              <a:t>essay:</a:t>
            </a:r>
            <a:endParaRPr sz="28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Book Antiqua"/>
                <a:cs typeface="Book Antiqua"/>
              </a:rPr>
              <a:t>Identify your </a:t>
            </a:r>
            <a:r>
              <a:rPr sz="2400" b="1" dirty="0">
                <a:latin typeface="Book Antiqua"/>
                <a:cs typeface="Book Antiqua"/>
              </a:rPr>
              <a:t>main idea </a:t>
            </a:r>
            <a:r>
              <a:rPr sz="2400" b="1" spc="-5" dirty="0">
                <a:latin typeface="Book Antiqua"/>
                <a:cs typeface="Book Antiqua"/>
              </a:rPr>
              <a:t>or point of</a:t>
            </a:r>
            <a:r>
              <a:rPr sz="2400" b="1" spc="-25" dirty="0">
                <a:latin typeface="Book Antiqua"/>
                <a:cs typeface="Book Antiqua"/>
              </a:rPr>
              <a:t> </a:t>
            </a:r>
            <a:r>
              <a:rPr sz="2400" b="1" dirty="0">
                <a:latin typeface="Book Antiqua"/>
                <a:cs typeface="Book Antiqua"/>
              </a:rPr>
              <a:t>view</a:t>
            </a:r>
            <a:r>
              <a:rPr sz="2400" dirty="0">
                <a:latin typeface="Book Antiqua"/>
                <a:cs typeface="Book Antiqua"/>
              </a:rPr>
              <a:t>.</a:t>
            </a:r>
            <a:endParaRPr sz="24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Book Antiqua"/>
                <a:cs typeface="Book Antiqua"/>
              </a:rPr>
              <a:t>Identify your</a:t>
            </a:r>
            <a:r>
              <a:rPr sz="2400" b="1" spc="-20" dirty="0">
                <a:latin typeface="Book Antiqua"/>
                <a:cs typeface="Book Antiqua"/>
              </a:rPr>
              <a:t> </a:t>
            </a:r>
            <a:r>
              <a:rPr sz="2400" b="1" spc="-5" dirty="0">
                <a:latin typeface="Book Antiqua"/>
                <a:cs typeface="Book Antiqua"/>
              </a:rPr>
              <a:t>audience</a:t>
            </a:r>
            <a:r>
              <a:rPr sz="2400" spc="-5" dirty="0">
                <a:latin typeface="Book Antiqua"/>
                <a:cs typeface="Book Antiqua"/>
              </a:rPr>
              <a:t>.</a:t>
            </a:r>
            <a:endParaRPr sz="2400">
              <a:latin typeface="Book Antiqua"/>
              <a:cs typeface="Book Antiqua"/>
            </a:endParaRPr>
          </a:p>
          <a:p>
            <a:pPr marL="355600" marR="5080" indent="-342900">
              <a:lnSpc>
                <a:spcPct val="100000"/>
              </a:lnSpc>
              <a:spcBef>
                <a:spcPts val="60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Book Antiqua"/>
                <a:cs typeface="Book Antiqua"/>
              </a:rPr>
              <a:t>Considering your audience, </a:t>
            </a:r>
            <a:r>
              <a:rPr sz="2400" b="1" spc="-5" dirty="0">
                <a:latin typeface="Book Antiqua"/>
                <a:cs typeface="Book Antiqua"/>
              </a:rPr>
              <a:t>identify </a:t>
            </a:r>
            <a:r>
              <a:rPr sz="2400" b="1" dirty="0">
                <a:latin typeface="Book Antiqua"/>
                <a:cs typeface="Book Antiqua"/>
              </a:rPr>
              <a:t>the </a:t>
            </a:r>
            <a:r>
              <a:rPr sz="2400" b="1" spc="-5" dirty="0">
                <a:latin typeface="Book Antiqua"/>
                <a:cs typeface="Book Antiqua"/>
              </a:rPr>
              <a:t>strongest supporting  points </a:t>
            </a:r>
            <a:r>
              <a:rPr sz="2400" dirty="0">
                <a:latin typeface="Book Antiqua"/>
                <a:cs typeface="Book Antiqua"/>
              </a:rPr>
              <a:t>for </a:t>
            </a:r>
            <a:r>
              <a:rPr sz="2400" spc="-5" dirty="0">
                <a:latin typeface="Book Antiqua"/>
                <a:cs typeface="Book Antiqua"/>
              </a:rPr>
              <a:t>your</a:t>
            </a:r>
            <a:r>
              <a:rPr sz="2400" dirty="0">
                <a:latin typeface="Book Antiqua"/>
                <a:cs typeface="Book Antiqua"/>
              </a:rPr>
              <a:t> </a:t>
            </a:r>
            <a:r>
              <a:rPr sz="2400" spc="-5" dirty="0">
                <a:latin typeface="Book Antiqua"/>
                <a:cs typeface="Book Antiqua"/>
              </a:rPr>
              <a:t>persuasion.</a:t>
            </a:r>
            <a:endParaRPr sz="2400">
              <a:latin typeface="Book Antiqua"/>
              <a:cs typeface="Book Antiqua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Book Antiqua"/>
                <a:cs typeface="Book Antiqua"/>
              </a:rPr>
              <a:t>Identify </a:t>
            </a:r>
            <a:r>
              <a:rPr sz="2400" b="1" dirty="0">
                <a:latin typeface="Book Antiqua"/>
                <a:cs typeface="Book Antiqua"/>
              </a:rPr>
              <a:t>the </a:t>
            </a:r>
            <a:r>
              <a:rPr sz="2400" b="1" spc="-5" dirty="0">
                <a:latin typeface="Book Antiqua"/>
                <a:cs typeface="Book Antiqua"/>
              </a:rPr>
              <a:t>most significant opposing </a:t>
            </a:r>
            <a:r>
              <a:rPr sz="2400" b="1" spc="5" dirty="0">
                <a:latin typeface="Book Antiqua"/>
                <a:cs typeface="Book Antiqua"/>
              </a:rPr>
              <a:t>view</a:t>
            </a:r>
            <a:r>
              <a:rPr sz="2400" spc="5" dirty="0">
                <a:latin typeface="Book Antiqua"/>
                <a:cs typeface="Book Antiqua"/>
              </a:rPr>
              <a:t>.</a:t>
            </a:r>
            <a:endParaRPr sz="2400">
              <a:latin typeface="Book Antiqua"/>
              <a:cs typeface="Book Antiqu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826770"/>
            <a:ext cx="641921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latin typeface="Book Antiqua"/>
                <a:cs typeface="Book Antiqua"/>
              </a:rPr>
              <a:t>How </a:t>
            </a:r>
            <a:r>
              <a:rPr sz="2800" b="1" dirty="0">
                <a:latin typeface="Book Antiqua"/>
                <a:cs typeface="Book Antiqua"/>
              </a:rPr>
              <a:t>to </a:t>
            </a:r>
            <a:r>
              <a:rPr sz="2800" b="1" spc="-5" dirty="0">
                <a:latin typeface="Book Antiqua"/>
                <a:cs typeface="Book Antiqua"/>
              </a:rPr>
              <a:t>organize your persuasive</a:t>
            </a:r>
            <a:r>
              <a:rPr sz="2800" b="1" spc="-65" dirty="0">
                <a:latin typeface="Book Antiqua"/>
                <a:cs typeface="Book Antiqua"/>
              </a:rPr>
              <a:t> </a:t>
            </a:r>
            <a:r>
              <a:rPr sz="2800" b="1" spc="-5" dirty="0">
                <a:latin typeface="Book Antiqua"/>
                <a:cs typeface="Book Antiqua"/>
              </a:rPr>
              <a:t>essay:</a:t>
            </a:r>
            <a:endParaRPr sz="2800">
              <a:latin typeface="Book Antiqua"/>
              <a:cs typeface="Book Antiqu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253489"/>
            <a:ext cx="8895715" cy="506222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09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i="1" spc="-5" dirty="0">
                <a:latin typeface="Book Antiqua"/>
                <a:cs typeface="Book Antiqua"/>
              </a:rPr>
              <a:t>Introduction</a:t>
            </a:r>
            <a:endParaRPr sz="2400">
              <a:latin typeface="Book Antiqua"/>
              <a:cs typeface="Book Antiqua"/>
            </a:endParaRPr>
          </a:p>
          <a:p>
            <a:pPr marL="355600" marR="339090">
              <a:lnSpc>
                <a:spcPts val="2590"/>
              </a:lnSpc>
              <a:spcBef>
                <a:spcPts val="635"/>
              </a:spcBef>
            </a:pPr>
            <a:r>
              <a:rPr sz="2400" spc="-5" dirty="0">
                <a:latin typeface="Arial"/>
                <a:cs typeface="Arial"/>
              </a:rPr>
              <a:t>Your introduction should hook your reader's attention </a:t>
            </a:r>
            <a:r>
              <a:rPr sz="2400" spc="-10" dirty="0">
                <a:latin typeface="Arial"/>
                <a:cs typeface="Arial"/>
              </a:rPr>
              <a:t>and  provide </a:t>
            </a:r>
            <a:r>
              <a:rPr sz="2400" spc="-5" dirty="0">
                <a:latin typeface="Arial"/>
                <a:cs typeface="Arial"/>
              </a:rPr>
              <a:t>background information </a:t>
            </a:r>
            <a:r>
              <a:rPr sz="2400" dirty="0">
                <a:latin typeface="Arial"/>
                <a:cs typeface="Arial"/>
              </a:rPr>
              <a:t>on </a:t>
            </a:r>
            <a:r>
              <a:rPr sz="2400" spc="-5" dirty="0">
                <a:latin typeface="Arial"/>
                <a:cs typeface="Arial"/>
              </a:rPr>
              <a:t>your topic </a:t>
            </a:r>
            <a:r>
              <a:rPr sz="2400" dirty="0">
                <a:latin typeface="Arial"/>
                <a:cs typeface="Arial"/>
              </a:rPr>
              <a:t>or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controversy.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75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i="1" spc="-10" dirty="0">
                <a:latin typeface="Book Antiqua"/>
                <a:cs typeface="Book Antiqua"/>
              </a:rPr>
              <a:t>Body</a:t>
            </a:r>
            <a:r>
              <a:rPr sz="2400" b="1" i="1" spc="-15" dirty="0">
                <a:latin typeface="Book Antiqua"/>
                <a:cs typeface="Book Antiqua"/>
              </a:rPr>
              <a:t> </a:t>
            </a:r>
            <a:r>
              <a:rPr sz="2400" b="1" i="1" spc="-5" dirty="0">
                <a:latin typeface="Book Antiqua"/>
                <a:cs typeface="Book Antiqua"/>
              </a:rPr>
              <a:t>paragraphs</a:t>
            </a:r>
            <a:endParaRPr sz="2400">
              <a:latin typeface="Book Antiqua"/>
              <a:cs typeface="Book Antiqua"/>
            </a:endParaRPr>
          </a:p>
          <a:p>
            <a:pPr marL="354330" marR="359410" indent="-85090">
              <a:lnSpc>
                <a:spcPts val="3190"/>
              </a:lnSpc>
              <a:spcBef>
                <a:spcPts val="155"/>
              </a:spcBef>
            </a:pPr>
            <a:r>
              <a:rPr sz="2400" spc="-5" dirty="0">
                <a:latin typeface="Arial"/>
                <a:cs typeface="Arial"/>
              </a:rPr>
              <a:t>Your body paragraphs </a:t>
            </a:r>
            <a:r>
              <a:rPr sz="2400" spc="-10" dirty="0">
                <a:latin typeface="Arial"/>
                <a:cs typeface="Arial"/>
              </a:rPr>
              <a:t>should </a:t>
            </a:r>
            <a:r>
              <a:rPr sz="2400" spc="-5" dirty="0">
                <a:latin typeface="Arial"/>
                <a:cs typeface="Arial"/>
              </a:rPr>
              <a:t>present the </a:t>
            </a:r>
            <a:r>
              <a:rPr sz="2400" spc="-10" dirty="0">
                <a:latin typeface="Arial"/>
                <a:cs typeface="Arial"/>
              </a:rPr>
              <a:t>points </a:t>
            </a:r>
            <a:r>
              <a:rPr sz="2400" spc="-5" dirty="0">
                <a:latin typeface="Arial"/>
                <a:cs typeface="Arial"/>
              </a:rPr>
              <a:t>in support </a:t>
            </a:r>
            <a:r>
              <a:rPr sz="2400" dirty="0">
                <a:latin typeface="Arial"/>
                <a:cs typeface="Arial"/>
              </a:rPr>
              <a:t>of  </a:t>
            </a:r>
            <a:r>
              <a:rPr sz="2400" spc="-5" dirty="0">
                <a:latin typeface="Arial"/>
                <a:cs typeface="Arial"/>
              </a:rPr>
              <a:t>your </a:t>
            </a:r>
            <a:r>
              <a:rPr sz="2400" dirty="0">
                <a:latin typeface="Arial"/>
                <a:cs typeface="Arial"/>
              </a:rPr>
              <a:t>main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idea.</a:t>
            </a:r>
            <a:endParaRPr sz="2400">
              <a:latin typeface="Arial"/>
              <a:cs typeface="Arial"/>
            </a:endParaRPr>
          </a:p>
          <a:p>
            <a:pPr marL="269240">
              <a:lnSpc>
                <a:spcPct val="100000"/>
              </a:lnSpc>
              <a:spcBef>
                <a:spcPts val="155"/>
              </a:spcBef>
            </a:pPr>
            <a:r>
              <a:rPr sz="2400" spc="-10" dirty="0">
                <a:latin typeface="Arial"/>
                <a:cs typeface="Arial"/>
              </a:rPr>
              <a:t>Be </a:t>
            </a:r>
            <a:r>
              <a:rPr sz="2400" spc="-5" dirty="0">
                <a:latin typeface="Arial"/>
                <a:cs typeface="Arial"/>
              </a:rPr>
              <a:t>sure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10" dirty="0">
                <a:latin typeface="Arial"/>
                <a:cs typeface="Arial"/>
              </a:rPr>
              <a:t>provide evidence </a:t>
            </a:r>
            <a:r>
              <a:rPr sz="2400" spc="-5" dirty="0">
                <a:latin typeface="Arial"/>
                <a:cs typeface="Arial"/>
              </a:rPr>
              <a:t>or examples for each</a:t>
            </a:r>
            <a:r>
              <a:rPr sz="2400" spc="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point.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00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i="1" spc="-5" dirty="0">
                <a:latin typeface="Book Antiqua"/>
                <a:cs typeface="Book Antiqua"/>
              </a:rPr>
              <a:t>Opposing view</a:t>
            </a:r>
            <a:endParaRPr sz="2400">
              <a:latin typeface="Book Antiqua"/>
              <a:cs typeface="Book Antiqua"/>
            </a:endParaRPr>
          </a:p>
          <a:p>
            <a:pPr marL="355600" marR="5080">
              <a:lnSpc>
                <a:spcPts val="2590"/>
              </a:lnSpc>
              <a:spcBef>
                <a:spcPts val="635"/>
              </a:spcBef>
            </a:pPr>
            <a:r>
              <a:rPr sz="2400" spc="-5" dirty="0">
                <a:latin typeface="Arial"/>
                <a:cs typeface="Arial"/>
              </a:rPr>
              <a:t>After presenting your supporting points, </a:t>
            </a:r>
            <a:r>
              <a:rPr sz="2400" spc="-10" dirty="0">
                <a:latin typeface="Arial"/>
                <a:cs typeface="Arial"/>
              </a:rPr>
              <a:t>develop one </a:t>
            </a:r>
            <a:r>
              <a:rPr sz="2400" spc="-5" dirty="0">
                <a:latin typeface="Arial"/>
                <a:cs typeface="Arial"/>
              </a:rPr>
              <a:t>paragraph 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accurately </a:t>
            </a:r>
            <a:r>
              <a:rPr sz="2400" spc="-10" dirty="0">
                <a:latin typeface="Arial"/>
                <a:cs typeface="Arial"/>
              </a:rPr>
              <a:t>explain </a:t>
            </a:r>
            <a:r>
              <a:rPr sz="2400" spc="-5" dirty="0">
                <a:latin typeface="Arial"/>
                <a:cs typeface="Arial"/>
              </a:rPr>
              <a:t>and then refute the </a:t>
            </a:r>
            <a:r>
              <a:rPr sz="2400" spc="5" dirty="0">
                <a:latin typeface="Arial"/>
                <a:cs typeface="Arial"/>
              </a:rPr>
              <a:t>most </a:t>
            </a:r>
            <a:r>
              <a:rPr sz="2400" spc="-5" dirty="0">
                <a:latin typeface="Arial"/>
                <a:cs typeface="Arial"/>
              </a:rPr>
              <a:t>significant  </a:t>
            </a:r>
            <a:r>
              <a:rPr sz="2400" spc="-10" dirty="0">
                <a:latin typeface="Arial"/>
                <a:cs typeface="Arial"/>
              </a:rPr>
              <a:t>opposing </a:t>
            </a:r>
            <a:r>
              <a:rPr sz="2400" spc="-5" dirty="0">
                <a:latin typeface="Arial"/>
                <a:cs typeface="Arial"/>
              </a:rPr>
              <a:t>view.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75"/>
              </a:spcBef>
              <a:buFont typeface="Book Antiqua"/>
              <a:buChar char="•"/>
              <a:tabLst>
                <a:tab pos="354965" algn="l"/>
                <a:tab pos="355600" algn="l"/>
              </a:tabLst>
            </a:pPr>
            <a:r>
              <a:rPr sz="2400" b="1" i="1" spc="-5" dirty="0">
                <a:latin typeface="Book Antiqua"/>
                <a:cs typeface="Book Antiqua"/>
              </a:rPr>
              <a:t>Conclusion</a:t>
            </a:r>
            <a:endParaRPr sz="24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2400" spc="-5" dirty="0">
                <a:latin typeface="Arial"/>
                <a:cs typeface="Arial"/>
              </a:rPr>
              <a:t>Creatively restate your </a:t>
            </a:r>
            <a:r>
              <a:rPr sz="2400" dirty="0">
                <a:latin typeface="Arial"/>
                <a:cs typeface="Arial"/>
              </a:rPr>
              <a:t>main </a:t>
            </a:r>
            <a:r>
              <a:rPr sz="2400" spc="-10" dirty="0">
                <a:latin typeface="Arial"/>
                <a:cs typeface="Arial"/>
              </a:rPr>
              <a:t>idea and </a:t>
            </a:r>
            <a:r>
              <a:rPr sz="2400" spc="-5" dirty="0">
                <a:latin typeface="Arial"/>
                <a:cs typeface="Arial"/>
              </a:rPr>
              <a:t>supporting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points.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528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Four Main Types of Writing</vt:lpstr>
      <vt:lpstr>The basic steps in the writing process</vt:lpstr>
      <vt:lpstr>Descriptive Essay</vt:lpstr>
      <vt:lpstr>As you write your descriptive essay, the best way to  create a vivid experience for your readers is to focus  on the five senses.</vt:lpstr>
      <vt:lpstr>Tips for Writing a Descriptive Essay</vt:lpstr>
      <vt:lpstr>Narrative Essay</vt:lpstr>
      <vt:lpstr>Writing about the experience:</vt:lpstr>
      <vt:lpstr>Persuasive Essay</vt:lpstr>
      <vt:lpstr>How to organize your persuasive essay:</vt:lpstr>
      <vt:lpstr>COMPARE and CONTRAST ESSAY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Main Types of Writing</dc:title>
  <cp:lastModifiedBy>Izhar Ahmad</cp:lastModifiedBy>
  <cp:revision>2</cp:revision>
  <dcterms:created xsi:type="dcterms:W3CDTF">2020-04-12T16:07:03Z</dcterms:created>
  <dcterms:modified xsi:type="dcterms:W3CDTF">2020-04-12T16:40:36Z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2015-03-14T00:00:00Z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2020-04-12T00:00:00Z</vt:filetime>
  </property>
</Properties>
</file>